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6"/>
  </p:notesMasterIdLst>
  <p:handoutMasterIdLst>
    <p:handoutMasterId r:id="rId117"/>
  </p:handoutMasterIdLst>
  <p:sldIdLst>
    <p:sldId id="464" r:id="rId5"/>
    <p:sldId id="258" r:id="rId6"/>
    <p:sldId id="259" r:id="rId7"/>
    <p:sldId id="261" r:id="rId8"/>
    <p:sldId id="546" r:id="rId9"/>
    <p:sldId id="262" r:id="rId10"/>
    <p:sldId id="519" r:id="rId11"/>
    <p:sldId id="547" r:id="rId12"/>
    <p:sldId id="548" r:id="rId13"/>
    <p:sldId id="554" r:id="rId14"/>
    <p:sldId id="555" r:id="rId15"/>
    <p:sldId id="385" r:id="rId16"/>
    <p:sldId id="386" r:id="rId17"/>
    <p:sldId id="297" r:id="rId18"/>
    <p:sldId id="469" r:id="rId19"/>
    <p:sldId id="468" r:id="rId20"/>
    <p:sldId id="487" r:id="rId21"/>
    <p:sldId id="387" r:id="rId22"/>
    <p:sldId id="488" r:id="rId23"/>
    <p:sldId id="505" r:id="rId24"/>
    <p:sldId id="504" r:id="rId25"/>
    <p:sldId id="388" r:id="rId26"/>
    <p:sldId id="490" r:id="rId27"/>
    <p:sldId id="389" r:id="rId28"/>
    <p:sldId id="491" r:id="rId29"/>
    <p:sldId id="462" r:id="rId30"/>
    <p:sldId id="492" r:id="rId31"/>
    <p:sldId id="474" r:id="rId32"/>
    <p:sldId id="476" r:id="rId33"/>
    <p:sldId id="513" r:id="rId34"/>
    <p:sldId id="514" r:id="rId35"/>
    <p:sldId id="516" r:id="rId36"/>
    <p:sldId id="515" r:id="rId37"/>
    <p:sldId id="477" r:id="rId38"/>
    <p:sldId id="517" r:id="rId39"/>
    <p:sldId id="511" r:id="rId40"/>
    <p:sldId id="479" r:id="rId41"/>
    <p:sldId id="520" r:id="rId42"/>
    <p:sldId id="518" r:id="rId43"/>
    <p:sldId id="483" r:id="rId44"/>
    <p:sldId id="480" r:id="rId45"/>
    <p:sldId id="522" r:id="rId46"/>
    <p:sldId id="523" r:id="rId47"/>
    <p:sldId id="524" r:id="rId48"/>
    <p:sldId id="521" r:id="rId49"/>
    <p:sldId id="481" r:id="rId50"/>
    <p:sldId id="482" r:id="rId51"/>
    <p:sldId id="559" r:id="rId52"/>
    <p:sldId id="390" r:id="rId53"/>
    <p:sldId id="391" r:id="rId54"/>
    <p:sldId id="408" r:id="rId55"/>
    <p:sldId id="467" r:id="rId56"/>
    <p:sldId id="420" r:id="rId57"/>
    <p:sldId id="421" r:id="rId58"/>
    <p:sldId id="422" r:id="rId59"/>
    <p:sldId id="423" r:id="rId60"/>
    <p:sldId id="424" r:id="rId61"/>
    <p:sldId id="497" r:id="rId62"/>
    <p:sldId id="498" r:id="rId63"/>
    <p:sldId id="525" r:id="rId64"/>
    <p:sldId id="526" r:id="rId65"/>
    <p:sldId id="527" r:id="rId66"/>
    <p:sldId id="528" r:id="rId67"/>
    <p:sldId id="425" r:id="rId68"/>
    <p:sldId id="472" r:id="rId69"/>
    <p:sldId id="529" r:id="rId70"/>
    <p:sldId id="530" r:id="rId71"/>
    <p:sldId id="531" r:id="rId72"/>
    <p:sldId id="532" r:id="rId73"/>
    <p:sldId id="533" r:id="rId74"/>
    <p:sldId id="534" r:id="rId75"/>
    <p:sldId id="427" r:id="rId76"/>
    <p:sldId id="428" r:id="rId77"/>
    <p:sldId id="429" r:id="rId78"/>
    <p:sldId id="499" r:id="rId79"/>
    <p:sldId id="430" r:id="rId80"/>
    <p:sldId id="508" r:id="rId81"/>
    <p:sldId id="506" r:id="rId82"/>
    <p:sldId id="560" r:id="rId83"/>
    <p:sldId id="538" r:id="rId84"/>
    <p:sldId id="535" r:id="rId85"/>
    <p:sldId id="536" r:id="rId86"/>
    <p:sldId id="537" r:id="rId87"/>
    <p:sldId id="510" r:id="rId88"/>
    <p:sldId id="436" r:id="rId89"/>
    <p:sldId id="539" r:id="rId90"/>
    <p:sldId id="361" r:id="rId91"/>
    <p:sldId id="362" r:id="rId92"/>
    <p:sldId id="552" r:id="rId93"/>
    <p:sldId id="553" r:id="rId94"/>
    <p:sldId id="435" r:id="rId95"/>
    <p:sldId id="509" r:id="rId96"/>
    <p:sldId id="540" r:id="rId97"/>
    <p:sldId id="433" r:id="rId98"/>
    <p:sldId id="503" r:id="rId99"/>
    <p:sldId id="434" r:id="rId100"/>
    <p:sldId id="463" r:id="rId101"/>
    <p:sldId id="543" r:id="rId102"/>
    <p:sldId id="542" r:id="rId103"/>
    <p:sldId id="541" r:id="rId104"/>
    <p:sldId id="267" r:id="rId105"/>
    <p:sldId id="545" r:id="rId106"/>
    <p:sldId id="549" r:id="rId107"/>
    <p:sldId id="550" r:id="rId108"/>
    <p:sldId id="551" r:id="rId109"/>
    <p:sldId id="544" r:id="rId110"/>
    <p:sldId id="373" r:id="rId111"/>
    <p:sldId id="556" r:id="rId112"/>
    <p:sldId id="557" r:id="rId113"/>
    <p:sldId id="558" r:id="rId114"/>
    <p:sldId id="438" r:id="rId11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pence" initials="dp" lastIdx="4" clrIdx="0">
    <p:extLst/>
  </p:cmAuthor>
  <p:cmAuthor id="2" name="Pence, Debbie [KHPA]" initials="PD" lastIdx="13" clrIdx="1"/>
  <p:cmAuthor id="3" name="armiller" initials="am" lastIdx="24" clrIdx="2"/>
  <p:cmAuthor id="4" name="Allison Miller" initials="AM"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7657" autoAdjust="0"/>
  </p:normalViewPr>
  <p:slideViewPr>
    <p:cSldViewPr>
      <p:cViewPr>
        <p:scale>
          <a:sx n="90" d="100"/>
          <a:sy n="90" d="100"/>
        </p:scale>
        <p:origin x="-2220" y="-366"/>
      </p:cViewPr>
      <p:guideLst>
        <p:guide orient="horz" pos="2160"/>
        <p:guide pos="2880"/>
      </p:guideLst>
    </p:cSldViewPr>
  </p:slideViewPr>
  <p:outlineViewPr>
    <p:cViewPr>
      <p:scale>
        <a:sx n="33" d="100"/>
        <a:sy n="33" d="100"/>
      </p:scale>
      <p:origin x="0" y="18654"/>
    </p:cViewPr>
  </p:outlineViewPr>
  <p:notesTextViewPr>
    <p:cViewPr>
      <p:scale>
        <a:sx n="1" d="1"/>
        <a:sy n="1" d="1"/>
      </p:scale>
      <p:origin x="0" y="0"/>
    </p:cViewPr>
  </p:notesTextViewPr>
  <p:sorterViewPr>
    <p:cViewPr>
      <p:scale>
        <a:sx n="100" d="100"/>
        <a:sy n="100" d="100"/>
      </p:scale>
      <p:origin x="0" y="5220"/>
    </p:cViewPr>
  </p:sorterViewPr>
  <p:notesViewPr>
    <p:cSldViewPr>
      <p:cViewPr varScale="1">
        <p:scale>
          <a:sx n="86" d="100"/>
          <a:sy n="86" d="100"/>
        </p:scale>
        <p:origin x="-3126"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handoutMaster" Target="handoutMasters/handout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48A0F-8E1E-472F-A0EF-560B7977C8F8}" type="doc">
      <dgm:prSet loTypeId="urn:microsoft.com/office/officeart/2005/8/layout/vList6" loCatId="process" qsTypeId="urn:microsoft.com/office/officeart/2005/8/quickstyle/simple1" qsCatId="simple" csTypeId="urn:microsoft.com/office/officeart/2005/8/colors/accent3_2" csCatId="accent3" phldr="1"/>
      <dgm:spPr/>
      <dgm:t>
        <a:bodyPr/>
        <a:lstStyle/>
        <a:p>
          <a:endParaRPr lang="en-US"/>
        </a:p>
      </dgm:t>
    </dgm:pt>
    <dgm:pt modelId="{81FD2531-A930-420A-B0A9-65B1CA3B0CFB}">
      <dgm:prSet phldrT="[Text]" custT="1"/>
      <dgm:spPr/>
      <dgm:t>
        <a:bodyPr/>
        <a:lstStyle/>
        <a:p>
          <a:r>
            <a:rPr lang="en-US" sz="2000" dirty="0" smtClean="0">
              <a:latin typeface="Arial" panose="020B0604020202020204" pitchFamily="34" charset="0"/>
              <a:cs typeface="Arial" panose="020B0604020202020204" pitchFamily="34" charset="0"/>
            </a:rPr>
            <a:t>Identify uninsured individuals</a:t>
          </a:r>
          <a:endParaRPr lang="en-US" sz="2000" dirty="0">
            <a:latin typeface="Arial" panose="020B0604020202020204" pitchFamily="34" charset="0"/>
            <a:cs typeface="Arial" panose="020B0604020202020204" pitchFamily="34" charset="0"/>
          </a:endParaRPr>
        </a:p>
      </dgm:t>
    </dgm:pt>
    <dgm:pt modelId="{09B9E114-943B-446C-8E5E-97A2DF38999D}" type="parTrans" cxnId="{D7B0CF7C-E45F-4AC8-800B-EB04CF34E6EE}">
      <dgm:prSet/>
      <dgm:spPr/>
      <dgm:t>
        <a:bodyPr/>
        <a:lstStyle/>
        <a:p>
          <a:endParaRPr lang="en-US"/>
        </a:p>
      </dgm:t>
    </dgm:pt>
    <dgm:pt modelId="{1B70E4FF-2D75-44B0-8B89-E77EC0CC52DB}" type="sibTrans" cxnId="{D7B0CF7C-E45F-4AC8-800B-EB04CF34E6EE}">
      <dgm:prSet/>
      <dgm:spPr/>
      <dgm:t>
        <a:bodyPr/>
        <a:lstStyle/>
        <a:p>
          <a:endParaRPr lang="en-US"/>
        </a:p>
      </dgm:t>
    </dgm:pt>
    <dgm:pt modelId="{EDF05968-FB3E-4DF5-950B-CD944674F6A1}">
      <dgm:prSet phldrT="[Text]" custT="1"/>
      <dgm:spPr/>
      <dgm:t>
        <a:bodyPr/>
        <a:lstStyle/>
        <a:p>
          <a:r>
            <a:rPr lang="en-US" sz="1400" dirty="0" smtClean="0">
              <a:latin typeface="Arial" panose="020B0604020202020204" pitchFamily="34" charset="0"/>
              <a:cs typeface="Arial" panose="020B0604020202020204" pitchFamily="34" charset="0"/>
            </a:rPr>
            <a:t>The QE identifies individuals who are potentially eligible for KanCare</a:t>
          </a:r>
          <a:endParaRPr lang="en-US" sz="1400" dirty="0">
            <a:latin typeface="Arial" panose="020B0604020202020204" pitchFamily="34" charset="0"/>
            <a:cs typeface="Arial" panose="020B0604020202020204" pitchFamily="34" charset="0"/>
          </a:endParaRPr>
        </a:p>
      </dgm:t>
    </dgm:pt>
    <dgm:pt modelId="{1276DBEB-439A-4D05-A86F-585003AD00DC}" type="parTrans" cxnId="{161D00A5-15BA-48A5-95F5-17B97235F3E3}">
      <dgm:prSet/>
      <dgm:spPr/>
      <dgm:t>
        <a:bodyPr/>
        <a:lstStyle/>
        <a:p>
          <a:endParaRPr lang="en-US"/>
        </a:p>
      </dgm:t>
    </dgm:pt>
    <dgm:pt modelId="{310B7999-D6F4-4C3B-B8E2-6A941778B8EA}" type="sibTrans" cxnId="{161D00A5-15BA-48A5-95F5-17B97235F3E3}">
      <dgm:prSet/>
      <dgm:spPr/>
      <dgm:t>
        <a:bodyPr/>
        <a:lstStyle/>
        <a:p>
          <a:endParaRPr lang="en-US"/>
        </a:p>
      </dgm:t>
    </dgm:pt>
    <dgm:pt modelId="{FA7C699F-A2F2-45A9-BAB5-2C256FF02D0E}">
      <dgm:prSet phldrT="[Text]" custT="1"/>
      <dgm:spPr/>
      <dgm:t>
        <a:bodyPr/>
        <a:lstStyle/>
        <a:p>
          <a:r>
            <a:rPr lang="en-US" sz="1400" dirty="0" smtClean="0">
              <a:latin typeface="Arial" panose="020B0604020202020204" pitchFamily="34" charset="0"/>
              <a:cs typeface="Arial" panose="020B0604020202020204" pitchFamily="34" charset="0"/>
            </a:rPr>
            <a:t>This is done at the time of the medical appointment or when the appointment is scheduled. </a:t>
          </a:r>
          <a:endParaRPr lang="en-US" sz="1400" dirty="0">
            <a:latin typeface="Arial" panose="020B0604020202020204" pitchFamily="34" charset="0"/>
            <a:cs typeface="Arial" panose="020B0604020202020204" pitchFamily="34" charset="0"/>
          </a:endParaRPr>
        </a:p>
      </dgm:t>
    </dgm:pt>
    <dgm:pt modelId="{058AB1F4-68D1-4F3F-83FF-B342E5727A2A}" type="parTrans" cxnId="{D7326DFC-E252-495E-8768-9F5CA93835A9}">
      <dgm:prSet/>
      <dgm:spPr/>
      <dgm:t>
        <a:bodyPr/>
        <a:lstStyle/>
        <a:p>
          <a:endParaRPr lang="en-US"/>
        </a:p>
      </dgm:t>
    </dgm:pt>
    <dgm:pt modelId="{01DECD1D-0C2D-46E7-9A7F-5744A901DE52}" type="sibTrans" cxnId="{D7326DFC-E252-495E-8768-9F5CA93835A9}">
      <dgm:prSet/>
      <dgm:spPr/>
      <dgm:t>
        <a:bodyPr/>
        <a:lstStyle/>
        <a:p>
          <a:endParaRPr lang="en-US"/>
        </a:p>
      </dgm:t>
    </dgm:pt>
    <dgm:pt modelId="{66DDAC1F-EAB8-4B71-9259-A4331116674F}">
      <dgm:prSet phldrT="[Text]" custT="1"/>
      <dgm:spPr/>
      <dgm:t>
        <a:bodyPr/>
        <a:lstStyle/>
        <a:p>
          <a:r>
            <a:rPr lang="en-US" sz="2000" dirty="0" smtClean="0">
              <a:latin typeface="Arial" panose="020B0604020202020204" pitchFamily="34" charset="0"/>
              <a:cs typeface="Arial" panose="020B0604020202020204" pitchFamily="34" charset="0"/>
            </a:rPr>
            <a:t>Explain KanCare and the presumptive eligibility programs</a:t>
          </a:r>
          <a:endParaRPr lang="en-US" sz="2000" dirty="0">
            <a:latin typeface="Arial" panose="020B0604020202020204" pitchFamily="34" charset="0"/>
            <a:cs typeface="Arial" panose="020B0604020202020204" pitchFamily="34" charset="0"/>
          </a:endParaRPr>
        </a:p>
      </dgm:t>
    </dgm:pt>
    <dgm:pt modelId="{927D8E12-F5D1-497B-8372-AD5511FCB0D0}" type="parTrans" cxnId="{811EB76B-9691-4B9B-99AB-0D6283DD1AA3}">
      <dgm:prSet/>
      <dgm:spPr/>
      <dgm:t>
        <a:bodyPr/>
        <a:lstStyle/>
        <a:p>
          <a:endParaRPr lang="en-US"/>
        </a:p>
      </dgm:t>
    </dgm:pt>
    <dgm:pt modelId="{85396F74-C11A-42BA-90A4-7B877D9CC334}" type="sibTrans" cxnId="{811EB76B-9691-4B9B-99AB-0D6283DD1AA3}">
      <dgm:prSet/>
      <dgm:spPr/>
      <dgm:t>
        <a:bodyPr/>
        <a:lstStyle/>
        <a:p>
          <a:endParaRPr lang="en-US"/>
        </a:p>
      </dgm:t>
    </dgm:pt>
    <dgm:pt modelId="{F69B534B-D53B-435D-A29C-DBEF3C5FD56F}">
      <dgm:prSet phldrT="[Text]" custT="1"/>
      <dgm:spPr/>
      <dgm:t>
        <a:bodyPr/>
        <a:lstStyle/>
        <a:p>
          <a:r>
            <a:rPr lang="en-US" sz="1400" dirty="0" smtClean="0">
              <a:latin typeface="Arial" panose="020B0604020202020204" pitchFamily="34" charset="0"/>
              <a:cs typeface="Arial" panose="020B0604020202020204" pitchFamily="34" charset="0"/>
            </a:rPr>
            <a:t>QE staff then meet with the applicants to explain the KanCare programs and presumptive eligibility.  </a:t>
          </a:r>
          <a:endParaRPr lang="en-US" sz="1400" dirty="0">
            <a:latin typeface="Arial" panose="020B0604020202020204" pitchFamily="34" charset="0"/>
            <a:cs typeface="Arial" panose="020B0604020202020204" pitchFamily="34" charset="0"/>
          </a:endParaRPr>
        </a:p>
      </dgm:t>
    </dgm:pt>
    <dgm:pt modelId="{49D3F7B6-68B9-4ACB-BB0C-64F5A36D6C5E}" type="parTrans" cxnId="{27FD13AB-F6EA-4C9F-857D-5349D7C85750}">
      <dgm:prSet/>
      <dgm:spPr/>
      <dgm:t>
        <a:bodyPr/>
        <a:lstStyle/>
        <a:p>
          <a:endParaRPr lang="en-US"/>
        </a:p>
      </dgm:t>
    </dgm:pt>
    <dgm:pt modelId="{464562F1-E168-4C6A-8314-9AA90D6F1085}" type="sibTrans" cxnId="{27FD13AB-F6EA-4C9F-857D-5349D7C85750}">
      <dgm:prSet/>
      <dgm:spPr/>
      <dgm:t>
        <a:bodyPr/>
        <a:lstStyle/>
        <a:p>
          <a:endParaRPr lang="en-US"/>
        </a:p>
      </dgm:t>
    </dgm:pt>
    <dgm:pt modelId="{CEC745E9-5EC4-465F-AAEB-188AC0BEACD5}" type="pres">
      <dgm:prSet presAssocID="{16D48A0F-8E1E-472F-A0EF-560B7977C8F8}" presName="Name0" presStyleCnt="0">
        <dgm:presLayoutVars>
          <dgm:dir/>
          <dgm:animLvl val="lvl"/>
          <dgm:resizeHandles/>
        </dgm:presLayoutVars>
      </dgm:prSet>
      <dgm:spPr/>
      <dgm:t>
        <a:bodyPr/>
        <a:lstStyle/>
        <a:p>
          <a:endParaRPr lang="en-US"/>
        </a:p>
      </dgm:t>
    </dgm:pt>
    <dgm:pt modelId="{40EBF3D9-4887-4D51-93A5-9A14A5B76D51}" type="pres">
      <dgm:prSet presAssocID="{81FD2531-A930-420A-B0A9-65B1CA3B0CFB}" presName="linNode" presStyleCnt="0"/>
      <dgm:spPr/>
    </dgm:pt>
    <dgm:pt modelId="{3AB7DBD4-FE63-416E-BFE0-5DED7DCCC710}" type="pres">
      <dgm:prSet presAssocID="{81FD2531-A930-420A-B0A9-65B1CA3B0CFB}" presName="parentShp" presStyleLbl="node1" presStyleIdx="0" presStyleCnt="2">
        <dgm:presLayoutVars>
          <dgm:bulletEnabled val="1"/>
        </dgm:presLayoutVars>
      </dgm:prSet>
      <dgm:spPr/>
      <dgm:t>
        <a:bodyPr/>
        <a:lstStyle/>
        <a:p>
          <a:endParaRPr lang="en-US"/>
        </a:p>
      </dgm:t>
    </dgm:pt>
    <dgm:pt modelId="{5CEF8081-39D5-4FF2-A2CE-742BACD63D0F}" type="pres">
      <dgm:prSet presAssocID="{81FD2531-A930-420A-B0A9-65B1CA3B0CFB}" presName="childShp" presStyleLbl="bgAccFollowNode1" presStyleIdx="0" presStyleCnt="2">
        <dgm:presLayoutVars>
          <dgm:bulletEnabled val="1"/>
        </dgm:presLayoutVars>
      </dgm:prSet>
      <dgm:spPr/>
      <dgm:t>
        <a:bodyPr/>
        <a:lstStyle/>
        <a:p>
          <a:endParaRPr lang="en-US"/>
        </a:p>
      </dgm:t>
    </dgm:pt>
    <dgm:pt modelId="{95F301B0-A49D-467C-AF8B-46D96ECDA7A2}" type="pres">
      <dgm:prSet presAssocID="{1B70E4FF-2D75-44B0-8B89-E77EC0CC52DB}" presName="spacing" presStyleCnt="0"/>
      <dgm:spPr/>
    </dgm:pt>
    <dgm:pt modelId="{45B12103-7D0C-4DB0-9E2A-9DC0053BEDBE}" type="pres">
      <dgm:prSet presAssocID="{66DDAC1F-EAB8-4B71-9259-A4331116674F}" presName="linNode" presStyleCnt="0"/>
      <dgm:spPr/>
    </dgm:pt>
    <dgm:pt modelId="{D4BA227B-7BFA-46D1-8E92-4A13F662B1B3}" type="pres">
      <dgm:prSet presAssocID="{66DDAC1F-EAB8-4B71-9259-A4331116674F}" presName="parentShp" presStyleLbl="node1" presStyleIdx="1" presStyleCnt="2">
        <dgm:presLayoutVars>
          <dgm:bulletEnabled val="1"/>
        </dgm:presLayoutVars>
      </dgm:prSet>
      <dgm:spPr/>
      <dgm:t>
        <a:bodyPr/>
        <a:lstStyle/>
        <a:p>
          <a:endParaRPr lang="en-US"/>
        </a:p>
      </dgm:t>
    </dgm:pt>
    <dgm:pt modelId="{78A4C91E-6A76-497D-B3A9-DC2583F8BFEC}" type="pres">
      <dgm:prSet presAssocID="{66DDAC1F-EAB8-4B71-9259-A4331116674F}" presName="childShp" presStyleLbl="bgAccFollowNode1" presStyleIdx="1" presStyleCnt="2">
        <dgm:presLayoutVars>
          <dgm:bulletEnabled val="1"/>
        </dgm:presLayoutVars>
      </dgm:prSet>
      <dgm:spPr/>
      <dgm:t>
        <a:bodyPr/>
        <a:lstStyle/>
        <a:p>
          <a:endParaRPr lang="en-US"/>
        </a:p>
      </dgm:t>
    </dgm:pt>
  </dgm:ptLst>
  <dgm:cxnLst>
    <dgm:cxn modelId="{D7326DFC-E252-495E-8768-9F5CA93835A9}" srcId="{81FD2531-A930-420A-B0A9-65B1CA3B0CFB}" destId="{FA7C699F-A2F2-45A9-BAB5-2C256FF02D0E}" srcOrd="1" destOrd="0" parTransId="{058AB1F4-68D1-4F3F-83FF-B342E5727A2A}" sibTransId="{01DECD1D-0C2D-46E7-9A7F-5744A901DE52}"/>
    <dgm:cxn modelId="{963B06F0-BC0F-453F-92FE-79490F3A2F16}" type="presOf" srcId="{16D48A0F-8E1E-472F-A0EF-560B7977C8F8}" destId="{CEC745E9-5EC4-465F-AAEB-188AC0BEACD5}" srcOrd="0" destOrd="0" presId="urn:microsoft.com/office/officeart/2005/8/layout/vList6"/>
    <dgm:cxn modelId="{D7B0CF7C-E45F-4AC8-800B-EB04CF34E6EE}" srcId="{16D48A0F-8E1E-472F-A0EF-560B7977C8F8}" destId="{81FD2531-A930-420A-B0A9-65B1CA3B0CFB}" srcOrd="0" destOrd="0" parTransId="{09B9E114-943B-446C-8E5E-97A2DF38999D}" sibTransId="{1B70E4FF-2D75-44B0-8B89-E77EC0CC52DB}"/>
    <dgm:cxn modelId="{27FD13AB-F6EA-4C9F-857D-5349D7C85750}" srcId="{66DDAC1F-EAB8-4B71-9259-A4331116674F}" destId="{F69B534B-D53B-435D-A29C-DBEF3C5FD56F}" srcOrd="0" destOrd="0" parTransId="{49D3F7B6-68B9-4ACB-BB0C-64F5A36D6C5E}" sibTransId="{464562F1-E168-4C6A-8314-9AA90D6F1085}"/>
    <dgm:cxn modelId="{48CD7F3E-5EAF-4FF2-BE8E-B6531CC0B529}" type="presOf" srcId="{81FD2531-A930-420A-B0A9-65B1CA3B0CFB}" destId="{3AB7DBD4-FE63-416E-BFE0-5DED7DCCC710}" srcOrd="0" destOrd="0" presId="urn:microsoft.com/office/officeart/2005/8/layout/vList6"/>
    <dgm:cxn modelId="{F1EE30DE-FB1A-4F10-88B8-0B269419BD38}" type="presOf" srcId="{66DDAC1F-EAB8-4B71-9259-A4331116674F}" destId="{D4BA227B-7BFA-46D1-8E92-4A13F662B1B3}" srcOrd="0" destOrd="0" presId="urn:microsoft.com/office/officeart/2005/8/layout/vList6"/>
    <dgm:cxn modelId="{161D00A5-15BA-48A5-95F5-17B97235F3E3}" srcId="{81FD2531-A930-420A-B0A9-65B1CA3B0CFB}" destId="{EDF05968-FB3E-4DF5-950B-CD944674F6A1}" srcOrd="0" destOrd="0" parTransId="{1276DBEB-439A-4D05-A86F-585003AD00DC}" sibTransId="{310B7999-D6F4-4C3B-B8E2-6A941778B8EA}"/>
    <dgm:cxn modelId="{E38E41EC-418A-4626-A9B9-3D827D38199C}" type="presOf" srcId="{EDF05968-FB3E-4DF5-950B-CD944674F6A1}" destId="{5CEF8081-39D5-4FF2-A2CE-742BACD63D0F}" srcOrd="0" destOrd="0" presId="urn:microsoft.com/office/officeart/2005/8/layout/vList6"/>
    <dgm:cxn modelId="{9377BB97-1FF1-4BD9-B648-72A70CB48847}" type="presOf" srcId="{FA7C699F-A2F2-45A9-BAB5-2C256FF02D0E}" destId="{5CEF8081-39D5-4FF2-A2CE-742BACD63D0F}" srcOrd="0" destOrd="1" presId="urn:microsoft.com/office/officeart/2005/8/layout/vList6"/>
    <dgm:cxn modelId="{C4F1CB00-13F1-46DF-BA03-4421DF07748B}" type="presOf" srcId="{F69B534B-D53B-435D-A29C-DBEF3C5FD56F}" destId="{78A4C91E-6A76-497D-B3A9-DC2583F8BFEC}" srcOrd="0" destOrd="0" presId="urn:microsoft.com/office/officeart/2005/8/layout/vList6"/>
    <dgm:cxn modelId="{811EB76B-9691-4B9B-99AB-0D6283DD1AA3}" srcId="{16D48A0F-8E1E-472F-A0EF-560B7977C8F8}" destId="{66DDAC1F-EAB8-4B71-9259-A4331116674F}" srcOrd="1" destOrd="0" parTransId="{927D8E12-F5D1-497B-8372-AD5511FCB0D0}" sibTransId="{85396F74-C11A-42BA-90A4-7B877D9CC334}"/>
    <dgm:cxn modelId="{D8DF1926-FC29-41F6-9D02-6AD1F0EBCDF9}" type="presParOf" srcId="{CEC745E9-5EC4-465F-AAEB-188AC0BEACD5}" destId="{40EBF3D9-4887-4D51-93A5-9A14A5B76D51}" srcOrd="0" destOrd="0" presId="urn:microsoft.com/office/officeart/2005/8/layout/vList6"/>
    <dgm:cxn modelId="{9B64FD30-A440-44D2-B9CE-23A5732B0BB3}" type="presParOf" srcId="{40EBF3D9-4887-4D51-93A5-9A14A5B76D51}" destId="{3AB7DBD4-FE63-416E-BFE0-5DED7DCCC710}" srcOrd="0" destOrd="0" presId="urn:microsoft.com/office/officeart/2005/8/layout/vList6"/>
    <dgm:cxn modelId="{051568BA-54D3-4031-A695-2663AE897037}" type="presParOf" srcId="{40EBF3D9-4887-4D51-93A5-9A14A5B76D51}" destId="{5CEF8081-39D5-4FF2-A2CE-742BACD63D0F}" srcOrd="1" destOrd="0" presId="urn:microsoft.com/office/officeart/2005/8/layout/vList6"/>
    <dgm:cxn modelId="{ECBF5C84-2746-46E2-88FF-E4EC9EFAA932}" type="presParOf" srcId="{CEC745E9-5EC4-465F-AAEB-188AC0BEACD5}" destId="{95F301B0-A49D-467C-AF8B-46D96ECDA7A2}" srcOrd="1" destOrd="0" presId="urn:microsoft.com/office/officeart/2005/8/layout/vList6"/>
    <dgm:cxn modelId="{45FD4706-E551-4DA2-85A4-479928F35D97}" type="presParOf" srcId="{CEC745E9-5EC4-465F-AAEB-188AC0BEACD5}" destId="{45B12103-7D0C-4DB0-9E2A-9DC0053BEDBE}" srcOrd="2" destOrd="0" presId="urn:microsoft.com/office/officeart/2005/8/layout/vList6"/>
    <dgm:cxn modelId="{9E688F6A-89DD-499F-B6B0-EAB3D6DFB5E0}" type="presParOf" srcId="{45B12103-7D0C-4DB0-9E2A-9DC0053BEDBE}" destId="{D4BA227B-7BFA-46D1-8E92-4A13F662B1B3}" srcOrd="0" destOrd="0" presId="urn:microsoft.com/office/officeart/2005/8/layout/vList6"/>
    <dgm:cxn modelId="{5747188A-4500-424E-9909-CAD597AF2526}" type="presParOf" srcId="{45B12103-7D0C-4DB0-9E2A-9DC0053BEDBE}" destId="{78A4C91E-6A76-497D-B3A9-DC2583F8BFE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28BD2F-9944-49C3-B7C7-1004234AFDBE}" type="doc">
      <dgm:prSet loTypeId="urn:microsoft.com/office/officeart/2005/8/layout/default" loCatId="list" qsTypeId="urn:microsoft.com/office/officeart/2005/8/quickstyle/3d2" qsCatId="3D" csTypeId="urn:microsoft.com/office/officeart/2005/8/colors/colorful3" csCatId="colorful" phldr="1"/>
      <dgm:spPr/>
      <dgm:t>
        <a:bodyPr/>
        <a:lstStyle/>
        <a:p>
          <a:endParaRPr lang="en-US"/>
        </a:p>
      </dgm:t>
    </dgm:pt>
    <dgm:pt modelId="{192BD132-093E-4FC0-9BB2-A3D598E8E5A4}">
      <dgm:prSet phldrT="[Text]"/>
      <dgm:spPr/>
      <dgm:t>
        <a:bodyPr/>
        <a:lstStyle/>
        <a:p>
          <a:r>
            <a:rPr lang="en-US" dirty="0" smtClean="0"/>
            <a:t>Spousal Support</a:t>
          </a:r>
          <a:endParaRPr lang="en-US" dirty="0"/>
        </a:p>
      </dgm:t>
    </dgm:pt>
    <dgm:pt modelId="{DEF810DA-B7B5-4D6C-9A20-C27FAFB2E90F}" type="parTrans" cxnId="{5961BEF9-70EA-4832-896B-F77121206263}">
      <dgm:prSet/>
      <dgm:spPr/>
      <dgm:t>
        <a:bodyPr/>
        <a:lstStyle/>
        <a:p>
          <a:endParaRPr lang="en-US"/>
        </a:p>
      </dgm:t>
    </dgm:pt>
    <dgm:pt modelId="{222ABB98-74FD-4102-A117-8EE70306DC9B}" type="sibTrans" cxnId="{5961BEF9-70EA-4832-896B-F77121206263}">
      <dgm:prSet/>
      <dgm:spPr/>
      <dgm:t>
        <a:bodyPr/>
        <a:lstStyle/>
        <a:p>
          <a:endParaRPr lang="en-US"/>
        </a:p>
      </dgm:t>
    </dgm:pt>
    <dgm:pt modelId="{42E16C9E-B11E-449E-9A8D-2A505AE68066}">
      <dgm:prSet phldrT="[Text]"/>
      <dgm:spPr/>
      <dgm:t>
        <a:bodyPr/>
        <a:lstStyle/>
        <a:p>
          <a:r>
            <a:rPr lang="en-US" dirty="0" smtClean="0"/>
            <a:t>VA Pension</a:t>
          </a:r>
          <a:endParaRPr lang="en-US" dirty="0"/>
        </a:p>
      </dgm:t>
    </dgm:pt>
    <dgm:pt modelId="{A6E134FB-5D78-4689-AD5B-69880243B44B}" type="parTrans" cxnId="{BFBC3A0A-A96B-425B-8D1A-422BA9F83725}">
      <dgm:prSet/>
      <dgm:spPr/>
      <dgm:t>
        <a:bodyPr/>
        <a:lstStyle/>
        <a:p>
          <a:endParaRPr lang="en-US"/>
        </a:p>
      </dgm:t>
    </dgm:pt>
    <dgm:pt modelId="{CC8A474B-866F-4291-9C26-4DF08A299A96}" type="sibTrans" cxnId="{BFBC3A0A-A96B-425B-8D1A-422BA9F83725}">
      <dgm:prSet/>
      <dgm:spPr/>
      <dgm:t>
        <a:bodyPr/>
        <a:lstStyle/>
        <a:p>
          <a:endParaRPr lang="en-US"/>
        </a:p>
      </dgm:t>
    </dgm:pt>
    <dgm:pt modelId="{750AB2DE-E91B-4006-9A2D-1E58B3D8A00A}">
      <dgm:prSet phldrT="[Text]"/>
      <dgm:spPr/>
      <dgm:t>
        <a:bodyPr/>
        <a:lstStyle/>
        <a:p>
          <a:r>
            <a:rPr lang="en-US" dirty="0" smtClean="0"/>
            <a:t>Unemployment</a:t>
          </a:r>
          <a:endParaRPr lang="en-US" dirty="0"/>
        </a:p>
      </dgm:t>
    </dgm:pt>
    <dgm:pt modelId="{E80F792A-75F1-46D8-AAFC-01AC801A9A0E}" type="parTrans" cxnId="{A3F05770-64C5-4913-A3A1-53F5C0007D39}">
      <dgm:prSet/>
      <dgm:spPr/>
      <dgm:t>
        <a:bodyPr/>
        <a:lstStyle/>
        <a:p>
          <a:endParaRPr lang="en-US"/>
        </a:p>
      </dgm:t>
    </dgm:pt>
    <dgm:pt modelId="{B473B768-E45B-48D8-B541-03DACFB33C2D}" type="sibTrans" cxnId="{A3F05770-64C5-4913-A3A1-53F5C0007D39}">
      <dgm:prSet/>
      <dgm:spPr/>
      <dgm:t>
        <a:bodyPr/>
        <a:lstStyle/>
        <a:p>
          <a:endParaRPr lang="en-US"/>
        </a:p>
      </dgm:t>
    </dgm:pt>
    <dgm:pt modelId="{7BD94140-CD2E-4A4B-830A-CCA5E5205C5E}">
      <dgm:prSet phldrT="[Text]"/>
      <dgm:spPr/>
      <dgm:t>
        <a:bodyPr/>
        <a:lstStyle/>
        <a:p>
          <a:r>
            <a:rPr lang="en-US" dirty="0" smtClean="0"/>
            <a:t>Social Security </a:t>
          </a:r>
        </a:p>
        <a:p>
          <a:r>
            <a:rPr lang="en-US" dirty="0" smtClean="0"/>
            <a:t>*always for adults</a:t>
          </a:r>
        </a:p>
        <a:p>
          <a:r>
            <a:rPr lang="en-US" dirty="0" smtClean="0"/>
            <a:t>Only for children when required to file taxes*</a:t>
          </a:r>
          <a:endParaRPr lang="en-US" dirty="0"/>
        </a:p>
      </dgm:t>
    </dgm:pt>
    <dgm:pt modelId="{53DC1654-5942-4D9A-95A7-58D7DEC3176E}" type="parTrans" cxnId="{40E0C939-B8B6-4BC3-BCBE-F15E4D86FA29}">
      <dgm:prSet/>
      <dgm:spPr/>
      <dgm:t>
        <a:bodyPr/>
        <a:lstStyle/>
        <a:p>
          <a:endParaRPr lang="en-US"/>
        </a:p>
      </dgm:t>
    </dgm:pt>
    <dgm:pt modelId="{F5D8E113-A5C1-4752-BD6A-DBA53F272238}" type="sibTrans" cxnId="{40E0C939-B8B6-4BC3-BCBE-F15E4D86FA29}">
      <dgm:prSet/>
      <dgm:spPr/>
      <dgm:t>
        <a:bodyPr/>
        <a:lstStyle/>
        <a:p>
          <a:endParaRPr lang="en-US"/>
        </a:p>
      </dgm:t>
    </dgm:pt>
    <dgm:pt modelId="{B7CD619F-CA9C-4D19-88A9-D5A6916B0FAF}" type="pres">
      <dgm:prSet presAssocID="{6728BD2F-9944-49C3-B7C7-1004234AFDBE}" presName="diagram" presStyleCnt="0">
        <dgm:presLayoutVars>
          <dgm:dir/>
          <dgm:resizeHandles val="exact"/>
        </dgm:presLayoutVars>
      </dgm:prSet>
      <dgm:spPr/>
      <dgm:t>
        <a:bodyPr/>
        <a:lstStyle/>
        <a:p>
          <a:endParaRPr lang="en-US"/>
        </a:p>
      </dgm:t>
    </dgm:pt>
    <dgm:pt modelId="{15FA7195-F69C-4257-BBFB-0F593609216E}" type="pres">
      <dgm:prSet presAssocID="{192BD132-093E-4FC0-9BB2-A3D598E8E5A4}" presName="node" presStyleLbl="node1" presStyleIdx="0" presStyleCnt="4">
        <dgm:presLayoutVars>
          <dgm:bulletEnabled val="1"/>
        </dgm:presLayoutVars>
      </dgm:prSet>
      <dgm:spPr/>
      <dgm:t>
        <a:bodyPr/>
        <a:lstStyle/>
        <a:p>
          <a:endParaRPr lang="en-US"/>
        </a:p>
      </dgm:t>
    </dgm:pt>
    <dgm:pt modelId="{8FB418D6-6D02-4727-BC49-90BD46FDCF1D}" type="pres">
      <dgm:prSet presAssocID="{222ABB98-74FD-4102-A117-8EE70306DC9B}" presName="sibTrans" presStyleCnt="0"/>
      <dgm:spPr/>
      <dgm:t>
        <a:bodyPr/>
        <a:lstStyle/>
        <a:p>
          <a:endParaRPr lang="en-US"/>
        </a:p>
      </dgm:t>
    </dgm:pt>
    <dgm:pt modelId="{436A2D71-5999-4613-BB13-8619B0E5AE4C}" type="pres">
      <dgm:prSet presAssocID="{42E16C9E-B11E-449E-9A8D-2A505AE68066}" presName="node" presStyleLbl="node1" presStyleIdx="1" presStyleCnt="4">
        <dgm:presLayoutVars>
          <dgm:bulletEnabled val="1"/>
        </dgm:presLayoutVars>
      </dgm:prSet>
      <dgm:spPr/>
      <dgm:t>
        <a:bodyPr/>
        <a:lstStyle/>
        <a:p>
          <a:endParaRPr lang="en-US"/>
        </a:p>
      </dgm:t>
    </dgm:pt>
    <dgm:pt modelId="{A8041225-16DC-4477-8693-F704003D441C}" type="pres">
      <dgm:prSet presAssocID="{CC8A474B-866F-4291-9C26-4DF08A299A96}" presName="sibTrans" presStyleCnt="0"/>
      <dgm:spPr/>
      <dgm:t>
        <a:bodyPr/>
        <a:lstStyle/>
        <a:p>
          <a:endParaRPr lang="en-US"/>
        </a:p>
      </dgm:t>
    </dgm:pt>
    <dgm:pt modelId="{DEAADD7D-9CE6-4FB4-8B79-77432D8A366B}" type="pres">
      <dgm:prSet presAssocID="{750AB2DE-E91B-4006-9A2D-1E58B3D8A00A}" presName="node" presStyleLbl="node1" presStyleIdx="2" presStyleCnt="4">
        <dgm:presLayoutVars>
          <dgm:bulletEnabled val="1"/>
        </dgm:presLayoutVars>
      </dgm:prSet>
      <dgm:spPr/>
      <dgm:t>
        <a:bodyPr/>
        <a:lstStyle/>
        <a:p>
          <a:endParaRPr lang="en-US"/>
        </a:p>
      </dgm:t>
    </dgm:pt>
    <dgm:pt modelId="{68E844A7-50A7-4A36-8DEC-1B464D0771CB}" type="pres">
      <dgm:prSet presAssocID="{B473B768-E45B-48D8-B541-03DACFB33C2D}" presName="sibTrans" presStyleCnt="0"/>
      <dgm:spPr/>
      <dgm:t>
        <a:bodyPr/>
        <a:lstStyle/>
        <a:p>
          <a:endParaRPr lang="en-US"/>
        </a:p>
      </dgm:t>
    </dgm:pt>
    <dgm:pt modelId="{5CF6F828-88E6-4778-8EC3-812ADF3D33EC}" type="pres">
      <dgm:prSet presAssocID="{7BD94140-CD2E-4A4B-830A-CCA5E5205C5E}" presName="node" presStyleLbl="node1" presStyleIdx="3" presStyleCnt="4">
        <dgm:presLayoutVars>
          <dgm:bulletEnabled val="1"/>
        </dgm:presLayoutVars>
      </dgm:prSet>
      <dgm:spPr/>
      <dgm:t>
        <a:bodyPr/>
        <a:lstStyle/>
        <a:p>
          <a:endParaRPr lang="en-US"/>
        </a:p>
      </dgm:t>
    </dgm:pt>
  </dgm:ptLst>
  <dgm:cxnLst>
    <dgm:cxn modelId="{BFBC3A0A-A96B-425B-8D1A-422BA9F83725}" srcId="{6728BD2F-9944-49C3-B7C7-1004234AFDBE}" destId="{42E16C9E-B11E-449E-9A8D-2A505AE68066}" srcOrd="1" destOrd="0" parTransId="{A6E134FB-5D78-4689-AD5B-69880243B44B}" sibTransId="{CC8A474B-866F-4291-9C26-4DF08A299A96}"/>
    <dgm:cxn modelId="{A3F05770-64C5-4913-A3A1-53F5C0007D39}" srcId="{6728BD2F-9944-49C3-B7C7-1004234AFDBE}" destId="{750AB2DE-E91B-4006-9A2D-1E58B3D8A00A}" srcOrd="2" destOrd="0" parTransId="{E80F792A-75F1-46D8-AAFC-01AC801A9A0E}" sibTransId="{B473B768-E45B-48D8-B541-03DACFB33C2D}"/>
    <dgm:cxn modelId="{8B787D11-1501-4874-983C-9A84C4390989}" type="presOf" srcId="{192BD132-093E-4FC0-9BB2-A3D598E8E5A4}" destId="{15FA7195-F69C-4257-BBFB-0F593609216E}" srcOrd="0" destOrd="0" presId="urn:microsoft.com/office/officeart/2005/8/layout/default"/>
    <dgm:cxn modelId="{89832AD2-532E-4055-B3BD-A21D8BB89C79}" type="presOf" srcId="{7BD94140-CD2E-4A4B-830A-CCA5E5205C5E}" destId="{5CF6F828-88E6-4778-8EC3-812ADF3D33EC}" srcOrd="0" destOrd="0" presId="urn:microsoft.com/office/officeart/2005/8/layout/default"/>
    <dgm:cxn modelId="{40E0C939-B8B6-4BC3-BCBE-F15E4D86FA29}" srcId="{6728BD2F-9944-49C3-B7C7-1004234AFDBE}" destId="{7BD94140-CD2E-4A4B-830A-CCA5E5205C5E}" srcOrd="3" destOrd="0" parTransId="{53DC1654-5942-4D9A-95A7-58D7DEC3176E}" sibTransId="{F5D8E113-A5C1-4752-BD6A-DBA53F272238}"/>
    <dgm:cxn modelId="{17FB5AAA-DE4F-4DF3-8905-2A788D5D15FB}" type="presOf" srcId="{42E16C9E-B11E-449E-9A8D-2A505AE68066}" destId="{436A2D71-5999-4613-BB13-8619B0E5AE4C}" srcOrd="0" destOrd="0" presId="urn:microsoft.com/office/officeart/2005/8/layout/default"/>
    <dgm:cxn modelId="{5961BEF9-70EA-4832-896B-F77121206263}" srcId="{6728BD2F-9944-49C3-B7C7-1004234AFDBE}" destId="{192BD132-093E-4FC0-9BB2-A3D598E8E5A4}" srcOrd="0" destOrd="0" parTransId="{DEF810DA-B7B5-4D6C-9A20-C27FAFB2E90F}" sibTransId="{222ABB98-74FD-4102-A117-8EE70306DC9B}"/>
    <dgm:cxn modelId="{123B6095-6956-4433-BA18-C952EC3F6862}" type="presOf" srcId="{750AB2DE-E91B-4006-9A2D-1E58B3D8A00A}" destId="{DEAADD7D-9CE6-4FB4-8B79-77432D8A366B}" srcOrd="0" destOrd="0" presId="urn:microsoft.com/office/officeart/2005/8/layout/default"/>
    <dgm:cxn modelId="{4385DFA0-85DF-4FF4-96D9-473A51C1FAE2}" type="presOf" srcId="{6728BD2F-9944-49C3-B7C7-1004234AFDBE}" destId="{B7CD619F-CA9C-4D19-88A9-D5A6916B0FAF}" srcOrd="0" destOrd="0" presId="urn:microsoft.com/office/officeart/2005/8/layout/default"/>
    <dgm:cxn modelId="{D8D9E6F0-9690-429A-8AA4-1083844A5ABD}" type="presParOf" srcId="{B7CD619F-CA9C-4D19-88A9-D5A6916B0FAF}" destId="{15FA7195-F69C-4257-BBFB-0F593609216E}" srcOrd="0" destOrd="0" presId="urn:microsoft.com/office/officeart/2005/8/layout/default"/>
    <dgm:cxn modelId="{E82158D1-A3A3-4649-B4E1-63C9381BA58E}" type="presParOf" srcId="{B7CD619F-CA9C-4D19-88A9-D5A6916B0FAF}" destId="{8FB418D6-6D02-4727-BC49-90BD46FDCF1D}" srcOrd="1" destOrd="0" presId="urn:microsoft.com/office/officeart/2005/8/layout/default"/>
    <dgm:cxn modelId="{8454DA78-1FEF-4F3E-81E8-E260C849E91F}" type="presParOf" srcId="{B7CD619F-CA9C-4D19-88A9-D5A6916B0FAF}" destId="{436A2D71-5999-4613-BB13-8619B0E5AE4C}" srcOrd="2" destOrd="0" presId="urn:microsoft.com/office/officeart/2005/8/layout/default"/>
    <dgm:cxn modelId="{196D694C-CAA8-4EB5-8375-5151EECEA175}" type="presParOf" srcId="{B7CD619F-CA9C-4D19-88A9-D5A6916B0FAF}" destId="{A8041225-16DC-4477-8693-F704003D441C}" srcOrd="3" destOrd="0" presId="urn:microsoft.com/office/officeart/2005/8/layout/default"/>
    <dgm:cxn modelId="{08769BD6-2573-47DE-A76A-8EA75573B3C9}" type="presParOf" srcId="{B7CD619F-CA9C-4D19-88A9-D5A6916B0FAF}" destId="{DEAADD7D-9CE6-4FB4-8B79-77432D8A366B}" srcOrd="4" destOrd="0" presId="urn:microsoft.com/office/officeart/2005/8/layout/default"/>
    <dgm:cxn modelId="{0889AE89-B89C-48AA-9C88-EFD332AA5779}" type="presParOf" srcId="{B7CD619F-CA9C-4D19-88A9-D5A6916B0FAF}" destId="{68E844A7-50A7-4A36-8DEC-1B464D0771CB}" srcOrd="5" destOrd="0" presId="urn:microsoft.com/office/officeart/2005/8/layout/default"/>
    <dgm:cxn modelId="{8151BF6A-3D2D-48F3-95D5-96E6B4A6F91A}" type="presParOf" srcId="{B7CD619F-CA9C-4D19-88A9-D5A6916B0FAF}" destId="{5CF6F828-88E6-4778-8EC3-812ADF3D33E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AA3422-CF39-4C21-AD45-DD0281006A86}"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en-US"/>
        </a:p>
      </dgm:t>
    </dgm:pt>
    <dgm:pt modelId="{3F2DAF7D-FBAB-4235-948E-150B223DF5F9}">
      <dgm:prSet phldrT="[Text]"/>
      <dgm:spPr/>
      <dgm:t>
        <a:bodyPr/>
        <a:lstStyle/>
        <a:p>
          <a:r>
            <a:rPr lang="en-US" dirty="0" smtClean="0"/>
            <a:t>PE PW</a:t>
          </a:r>
          <a:endParaRPr lang="en-US" dirty="0"/>
        </a:p>
      </dgm:t>
    </dgm:pt>
    <dgm:pt modelId="{3B9129FC-A1DA-4C3F-AB80-387B6C2B137F}" type="parTrans" cxnId="{4DAEAF20-5543-43DF-808A-A1AD9B28E97A}">
      <dgm:prSet/>
      <dgm:spPr/>
      <dgm:t>
        <a:bodyPr/>
        <a:lstStyle/>
        <a:p>
          <a:endParaRPr lang="en-US"/>
        </a:p>
      </dgm:t>
    </dgm:pt>
    <dgm:pt modelId="{B6900377-8690-4DDF-ADF8-4BEF97A6066B}" type="sibTrans" cxnId="{4DAEAF20-5543-43DF-808A-A1AD9B28E97A}">
      <dgm:prSet/>
      <dgm:spPr/>
      <dgm:t>
        <a:bodyPr/>
        <a:lstStyle/>
        <a:p>
          <a:endParaRPr lang="en-US"/>
        </a:p>
      </dgm:t>
    </dgm:pt>
    <dgm:pt modelId="{5B081B9F-078B-4450-A4AE-CA76419D2E9B}">
      <dgm:prSet/>
      <dgm:spPr/>
      <dgm:t>
        <a:bodyPr/>
        <a:lstStyle/>
        <a:p>
          <a:r>
            <a:rPr lang="en-US" dirty="0" smtClean="0"/>
            <a:t>Up to  and including  the delivery date</a:t>
          </a:r>
          <a:endParaRPr lang="en-US" dirty="0"/>
        </a:p>
      </dgm:t>
    </dgm:pt>
    <dgm:pt modelId="{AAB339E4-CDB8-482B-8D73-AB7446613EE5}" type="parTrans" cxnId="{6612C708-E3CC-4CDC-853D-FEA44F437152}">
      <dgm:prSet/>
      <dgm:spPr/>
      <dgm:t>
        <a:bodyPr/>
        <a:lstStyle/>
        <a:p>
          <a:endParaRPr lang="en-US"/>
        </a:p>
      </dgm:t>
    </dgm:pt>
    <dgm:pt modelId="{7E7C9B59-CA4F-4A4A-BB82-8475223677C3}" type="sibTrans" cxnId="{6612C708-E3CC-4CDC-853D-FEA44F437152}">
      <dgm:prSet/>
      <dgm:spPr/>
      <dgm:t>
        <a:bodyPr/>
        <a:lstStyle/>
        <a:p>
          <a:endParaRPr lang="en-US"/>
        </a:p>
      </dgm:t>
    </dgm:pt>
    <dgm:pt modelId="{18E1C5D9-7C3E-432A-9556-133BD30A47AC}">
      <dgm:prSet/>
      <dgm:spPr/>
      <dgm:t>
        <a:bodyPr/>
        <a:lstStyle/>
        <a:p>
          <a:r>
            <a:rPr lang="en-US" dirty="0" smtClean="0"/>
            <a:t>EDD  needed</a:t>
          </a:r>
          <a:endParaRPr lang="en-US" dirty="0"/>
        </a:p>
      </dgm:t>
    </dgm:pt>
    <dgm:pt modelId="{566556AB-7A06-44AF-8022-5A00F00BFAAB}" type="parTrans" cxnId="{4C5B6450-AC3A-44AC-90F9-52158E10051B}">
      <dgm:prSet/>
      <dgm:spPr/>
      <dgm:t>
        <a:bodyPr/>
        <a:lstStyle/>
        <a:p>
          <a:endParaRPr lang="en-US"/>
        </a:p>
      </dgm:t>
    </dgm:pt>
    <dgm:pt modelId="{BEF630DE-3BD5-441F-8C3B-DEB579ED3C22}" type="sibTrans" cxnId="{4C5B6450-AC3A-44AC-90F9-52158E10051B}">
      <dgm:prSet/>
      <dgm:spPr/>
      <dgm:t>
        <a:bodyPr/>
        <a:lstStyle/>
        <a:p>
          <a:endParaRPr lang="en-US"/>
        </a:p>
      </dgm:t>
    </dgm:pt>
    <dgm:pt modelId="{8CBC6E29-2A9F-4844-9D73-ABDC610A7F19}">
      <dgm:prSet/>
      <dgm:spPr/>
      <dgm:t>
        <a:bodyPr/>
        <a:lstStyle/>
        <a:p>
          <a:r>
            <a:rPr lang="en-US" dirty="0" smtClean="0"/>
            <a:t>MAGI determination</a:t>
          </a:r>
          <a:endParaRPr lang="en-US" dirty="0"/>
        </a:p>
      </dgm:t>
    </dgm:pt>
    <dgm:pt modelId="{10B94F2F-D967-4BB6-8A00-BDFA52B152CB}" type="parTrans" cxnId="{75ADC99E-BB2F-4A4B-A595-861915133C54}">
      <dgm:prSet/>
      <dgm:spPr/>
      <dgm:t>
        <a:bodyPr/>
        <a:lstStyle/>
        <a:p>
          <a:endParaRPr lang="en-US"/>
        </a:p>
      </dgm:t>
    </dgm:pt>
    <dgm:pt modelId="{8F936084-B9B6-4DAC-B85C-E0DE1A27E097}" type="sibTrans" cxnId="{75ADC99E-BB2F-4A4B-A595-861915133C54}">
      <dgm:prSet/>
      <dgm:spPr/>
      <dgm:t>
        <a:bodyPr/>
        <a:lstStyle/>
        <a:p>
          <a:endParaRPr lang="en-US"/>
        </a:p>
      </dgm:t>
    </dgm:pt>
    <dgm:pt modelId="{DCDD3EC8-6086-4445-83D9-2B7DFB4E66EE}">
      <dgm:prSet/>
      <dgm:spPr/>
      <dgm:t>
        <a:bodyPr/>
        <a:lstStyle/>
        <a:p>
          <a:r>
            <a:rPr lang="en-US" dirty="0" smtClean="0"/>
            <a:t>Babies are not deemed Medicaid</a:t>
          </a:r>
          <a:endParaRPr lang="en-US" dirty="0"/>
        </a:p>
      </dgm:t>
    </dgm:pt>
    <dgm:pt modelId="{4E7025F5-2E1C-4C1C-A006-79A9425E6C3D}" type="parTrans" cxnId="{7AA43EE4-1FE1-49F5-870C-7FA0E07376A3}">
      <dgm:prSet/>
      <dgm:spPr/>
      <dgm:t>
        <a:bodyPr/>
        <a:lstStyle/>
        <a:p>
          <a:endParaRPr lang="en-US"/>
        </a:p>
      </dgm:t>
    </dgm:pt>
    <dgm:pt modelId="{15BB0313-2BAD-4CCC-95D6-FC0722A3B850}" type="sibTrans" cxnId="{7AA43EE4-1FE1-49F5-870C-7FA0E07376A3}">
      <dgm:prSet/>
      <dgm:spPr/>
      <dgm:t>
        <a:bodyPr/>
        <a:lstStyle/>
        <a:p>
          <a:endParaRPr lang="en-US"/>
        </a:p>
      </dgm:t>
    </dgm:pt>
    <dgm:pt modelId="{34E09AE5-7A17-4A9C-AF94-BACC5AC1F093}" type="pres">
      <dgm:prSet presAssocID="{0CAA3422-CF39-4C21-AD45-DD0281006A86}" presName="cycle" presStyleCnt="0">
        <dgm:presLayoutVars>
          <dgm:chMax val="1"/>
          <dgm:dir/>
          <dgm:animLvl val="ctr"/>
          <dgm:resizeHandles val="exact"/>
        </dgm:presLayoutVars>
      </dgm:prSet>
      <dgm:spPr/>
      <dgm:t>
        <a:bodyPr/>
        <a:lstStyle/>
        <a:p>
          <a:endParaRPr lang="en-US"/>
        </a:p>
      </dgm:t>
    </dgm:pt>
    <dgm:pt modelId="{9C982C1D-91B5-46FA-9AC2-BDF6C7EDB0BC}" type="pres">
      <dgm:prSet presAssocID="{3F2DAF7D-FBAB-4235-948E-150B223DF5F9}" presName="centerShape" presStyleLbl="node0" presStyleIdx="0" presStyleCnt="1"/>
      <dgm:spPr/>
      <dgm:t>
        <a:bodyPr/>
        <a:lstStyle/>
        <a:p>
          <a:endParaRPr lang="en-US"/>
        </a:p>
      </dgm:t>
    </dgm:pt>
    <dgm:pt modelId="{94A0CBD9-7036-4E62-B16F-10A76C0DA9BD}" type="pres">
      <dgm:prSet presAssocID="{AAB339E4-CDB8-482B-8D73-AB7446613EE5}" presName="Name9" presStyleLbl="parChTrans1D2" presStyleIdx="0" presStyleCnt="4"/>
      <dgm:spPr/>
      <dgm:t>
        <a:bodyPr/>
        <a:lstStyle/>
        <a:p>
          <a:endParaRPr lang="en-US"/>
        </a:p>
      </dgm:t>
    </dgm:pt>
    <dgm:pt modelId="{F73E8644-4387-4C7F-BD57-461DCBEC6D2E}" type="pres">
      <dgm:prSet presAssocID="{AAB339E4-CDB8-482B-8D73-AB7446613EE5}" presName="connTx" presStyleLbl="parChTrans1D2" presStyleIdx="0" presStyleCnt="4"/>
      <dgm:spPr/>
      <dgm:t>
        <a:bodyPr/>
        <a:lstStyle/>
        <a:p>
          <a:endParaRPr lang="en-US"/>
        </a:p>
      </dgm:t>
    </dgm:pt>
    <dgm:pt modelId="{7EB1169C-6299-4B39-9D4E-05B65AF60117}" type="pres">
      <dgm:prSet presAssocID="{5B081B9F-078B-4450-A4AE-CA76419D2E9B}" presName="node" presStyleLbl="node1" presStyleIdx="0" presStyleCnt="4">
        <dgm:presLayoutVars>
          <dgm:bulletEnabled val="1"/>
        </dgm:presLayoutVars>
      </dgm:prSet>
      <dgm:spPr/>
      <dgm:t>
        <a:bodyPr/>
        <a:lstStyle/>
        <a:p>
          <a:endParaRPr lang="en-US"/>
        </a:p>
      </dgm:t>
    </dgm:pt>
    <dgm:pt modelId="{B9502F4D-61CA-4B51-90D4-25E025657FC6}" type="pres">
      <dgm:prSet presAssocID="{566556AB-7A06-44AF-8022-5A00F00BFAAB}" presName="Name9" presStyleLbl="parChTrans1D2" presStyleIdx="1" presStyleCnt="4"/>
      <dgm:spPr/>
      <dgm:t>
        <a:bodyPr/>
        <a:lstStyle/>
        <a:p>
          <a:endParaRPr lang="en-US"/>
        </a:p>
      </dgm:t>
    </dgm:pt>
    <dgm:pt modelId="{B297F847-7CFF-4FBF-BE9E-598851CBCEC1}" type="pres">
      <dgm:prSet presAssocID="{566556AB-7A06-44AF-8022-5A00F00BFAAB}" presName="connTx" presStyleLbl="parChTrans1D2" presStyleIdx="1" presStyleCnt="4"/>
      <dgm:spPr/>
      <dgm:t>
        <a:bodyPr/>
        <a:lstStyle/>
        <a:p>
          <a:endParaRPr lang="en-US"/>
        </a:p>
      </dgm:t>
    </dgm:pt>
    <dgm:pt modelId="{9460EF8D-5A8C-4985-9B90-48CABEC127B6}" type="pres">
      <dgm:prSet presAssocID="{18E1C5D9-7C3E-432A-9556-133BD30A47AC}" presName="node" presStyleLbl="node1" presStyleIdx="1" presStyleCnt="4">
        <dgm:presLayoutVars>
          <dgm:bulletEnabled val="1"/>
        </dgm:presLayoutVars>
      </dgm:prSet>
      <dgm:spPr/>
      <dgm:t>
        <a:bodyPr/>
        <a:lstStyle/>
        <a:p>
          <a:endParaRPr lang="en-US"/>
        </a:p>
      </dgm:t>
    </dgm:pt>
    <dgm:pt modelId="{1757955C-4E2A-4574-A139-74BA08A13293}" type="pres">
      <dgm:prSet presAssocID="{4E7025F5-2E1C-4C1C-A006-79A9425E6C3D}" presName="Name9" presStyleLbl="parChTrans1D2" presStyleIdx="2" presStyleCnt="4"/>
      <dgm:spPr/>
      <dgm:t>
        <a:bodyPr/>
        <a:lstStyle/>
        <a:p>
          <a:endParaRPr lang="en-US"/>
        </a:p>
      </dgm:t>
    </dgm:pt>
    <dgm:pt modelId="{7DB28EB3-6C93-4FE8-A0E6-48C4C7B77869}" type="pres">
      <dgm:prSet presAssocID="{4E7025F5-2E1C-4C1C-A006-79A9425E6C3D}" presName="connTx" presStyleLbl="parChTrans1D2" presStyleIdx="2" presStyleCnt="4"/>
      <dgm:spPr/>
      <dgm:t>
        <a:bodyPr/>
        <a:lstStyle/>
        <a:p>
          <a:endParaRPr lang="en-US"/>
        </a:p>
      </dgm:t>
    </dgm:pt>
    <dgm:pt modelId="{00A31827-DB82-4A6C-8049-F358666397CD}" type="pres">
      <dgm:prSet presAssocID="{DCDD3EC8-6086-4445-83D9-2B7DFB4E66EE}" presName="node" presStyleLbl="node1" presStyleIdx="2" presStyleCnt="4">
        <dgm:presLayoutVars>
          <dgm:bulletEnabled val="1"/>
        </dgm:presLayoutVars>
      </dgm:prSet>
      <dgm:spPr/>
      <dgm:t>
        <a:bodyPr/>
        <a:lstStyle/>
        <a:p>
          <a:endParaRPr lang="en-US"/>
        </a:p>
      </dgm:t>
    </dgm:pt>
    <dgm:pt modelId="{ADF9A9C5-6546-4C1B-B2D3-5A71A253BDA6}" type="pres">
      <dgm:prSet presAssocID="{10B94F2F-D967-4BB6-8A00-BDFA52B152CB}" presName="Name9" presStyleLbl="parChTrans1D2" presStyleIdx="3" presStyleCnt="4"/>
      <dgm:spPr/>
      <dgm:t>
        <a:bodyPr/>
        <a:lstStyle/>
        <a:p>
          <a:endParaRPr lang="en-US"/>
        </a:p>
      </dgm:t>
    </dgm:pt>
    <dgm:pt modelId="{34F94842-5EBB-430E-8420-49992B046AF4}" type="pres">
      <dgm:prSet presAssocID="{10B94F2F-D967-4BB6-8A00-BDFA52B152CB}" presName="connTx" presStyleLbl="parChTrans1D2" presStyleIdx="3" presStyleCnt="4"/>
      <dgm:spPr/>
      <dgm:t>
        <a:bodyPr/>
        <a:lstStyle/>
        <a:p>
          <a:endParaRPr lang="en-US"/>
        </a:p>
      </dgm:t>
    </dgm:pt>
    <dgm:pt modelId="{0EAFBC96-E822-439F-911B-FD29A007E8A8}" type="pres">
      <dgm:prSet presAssocID="{8CBC6E29-2A9F-4844-9D73-ABDC610A7F19}" presName="node" presStyleLbl="node1" presStyleIdx="3" presStyleCnt="4">
        <dgm:presLayoutVars>
          <dgm:bulletEnabled val="1"/>
        </dgm:presLayoutVars>
      </dgm:prSet>
      <dgm:spPr/>
      <dgm:t>
        <a:bodyPr/>
        <a:lstStyle/>
        <a:p>
          <a:endParaRPr lang="en-US"/>
        </a:p>
      </dgm:t>
    </dgm:pt>
  </dgm:ptLst>
  <dgm:cxnLst>
    <dgm:cxn modelId="{38359468-814B-416F-B3FE-CBE3932211FD}" type="presOf" srcId="{8CBC6E29-2A9F-4844-9D73-ABDC610A7F19}" destId="{0EAFBC96-E822-439F-911B-FD29A007E8A8}" srcOrd="0" destOrd="0" presId="urn:microsoft.com/office/officeart/2005/8/layout/radial1"/>
    <dgm:cxn modelId="{80F735C4-20AF-4F5E-AE3E-304390EBFB0C}" type="presOf" srcId="{DCDD3EC8-6086-4445-83D9-2B7DFB4E66EE}" destId="{00A31827-DB82-4A6C-8049-F358666397CD}" srcOrd="0" destOrd="0" presId="urn:microsoft.com/office/officeart/2005/8/layout/radial1"/>
    <dgm:cxn modelId="{89D34E7B-37EC-4A3F-A875-7FC8440132A1}" type="presOf" srcId="{0CAA3422-CF39-4C21-AD45-DD0281006A86}" destId="{34E09AE5-7A17-4A9C-AF94-BACC5AC1F093}" srcOrd="0" destOrd="0" presId="urn:microsoft.com/office/officeart/2005/8/layout/radial1"/>
    <dgm:cxn modelId="{37E94660-DB27-4FF6-9BDC-62A3A59B5B4B}" type="presOf" srcId="{566556AB-7A06-44AF-8022-5A00F00BFAAB}" destId="{B297F847-7CFF-4FBF-BE9E-598851CBCEC1}" srcOrd="1" destOrd="0" presId="urn:microsoft.com/office/officeart/2005/8/layout/radial1"/>
    <dgm:cxn modelId="{4DAEAF20-5543-43DF-808A-A1AD9B28E97A}" srcId="{0CAA3422-CF39-4C21-AD45-DD0281006A86}" destId="{3F2DAF7D-FBAB-4235-948E-150B223DF5F9}" srcOrd="0" destOrd="0" parTransId="{3B9129FC-A1DA-4C3F-AB80-387B6C2B137F}" sibTransId="{B6900377-8690-4DDF-ADF8-4BEF97A6066B}"/>
    <dgm:cxn modelId="{4C5B6450-AC3A-44AC-90F9-52158E10051B}" srcId="{3F2DAF7D-FBAB-4235-948E-150B223DF5F9}" destId="{18E1C5D9-7C3E-432A-9556-133BD30A47AC}" srcOrd="1" destOrd="0" parTransId="{566556AB-7A06-44AF-8022-5A00F00BFAAB}" sibTransId="{BEF630DE-3BD5-441F-8C3B-DEB579ED3C22}"/>
    <dgm:cxn modelId="{383E000B-C44F-4720-9789-1455AFD373E3}" type="presOf" srcId="{18E1C5D9-7C3E-432A-9556-133BD30A47AC}" destId="{9460EF8D-5A8C-4985-9B90-48CABEC127B6}" srcOrd="0" destOrd="0" presId="urn:microsoft.com/office/officeart/2005/8/layout/radial1"/>
    <dgm:cxn modelId="{6612C708-E3CC-4CDC-853D-FEA44F437152}" srcId="{3F2DAF7D-FBAB-4235-948E-150B223DF5F9}" destId="{5B081B9F-078B-4450-A4AE-CA76419D2E9B}" srcOrd="0" destOrd="0" parTransId="{AAB339E4-CDB8-482B-8D73-AB7446613EE5}" sibTransId="{7E7C9B59-CA4F-4A4A-BB82-8475223677C3}"/>
    <dgm:cxn modelId="{75ADC99E-BB2F-4A4B-A595-861915133C54}" srcId="{3F2DAF7D-FBAB-4235-948E-150B223DF5F9}" destId="{8CBC6E29-2A9F-4844-9D73-ABDC610A7F19}" srcOrd="3" destOrd="0" parTransId="{10B94F2F-D967-4BB6-8A00-BDFA52B152CB}" sibTransId="{8F936084-B9B6-4DAC-B85C-E0DE1A27E097}"/>
    <dgm:cxn modelId="{5A7B87B6-4308-4D52-8031-C269B5D744D9}" type="presOf" srcId="{3F2DAF7D-FBAB-4235-948E-150B223DF5F9}" destId="{9C982C1D-91B5-46FA-9AC2-BDF6C7EDB0BC}" srcOrd="0" destOrd="0" presId="urn:microsoft.com/office/officeart/2005/8/layout/radial1"/>
    <dgm:cxn modelId="{3853EF95-7320-4AE6-A607-5B4BB3A0CBB4}" type="presOf" srcId="{AAB339E4-CDB8-482B-8D73-AB7446613EE5}" destId="{F73E8644-4387-4C7F-BD57-461DCBEC6D2E}" srcOrd="1" destOrd="0" presId="urn:microsoft.com/office/officeart/2005/8/layout/radial1"/>
    <dgm:cxn modelId="{D7812EA4-028B-4209-A3AF-67809D982B80}" type="presOf" srcId="{4E7025F5-2E1C-4C1C-A006-79A9425E6C3D}" destId="{1757955C-4E2A-4574-A139-74BA08A13293}" srcOrd="0" destOrd="0" presId="urn:microsoft.com/office/officeart/2005/8/layout/radial1"/>
    <dgm:cxn modelId="{A7F019F2-E63C-4D60-9AC4-57F536BC3AE3}" type="presOf" srcId="{AAB339E4-CDB8-482B-8D73-AB7446613EE5}" destId="{94A0CBD9-7036-4E62-B16F-10A76C0DA9BD}" srcOrd="0" destOrd="0" presId="urn:microsoft.com/office/officeart/2005/8/layout/radial1"/>
    <dgm:cxn modelId="{84179C67-50BD-4EF0-A852-264F2AF3A02B}" type="presOf" srcId="{4E7025F5-2E1C-4C1C-A006-79A9425E6C3D}" destId="{7DB28EB3-6C93-4FE8-A0E6-48C4C7B77869}" srcOrd="1" destOrd="0" presId="urn:microsoft.com/office/officeart/2005/8/layout/radial1"/>
    <dgm:cxn modelId="{F3685913-65BF-4E7F-A60E-49DFF18D5975}" type="presOf" srcId="{10B94F2F-D967-4BB6-8A00-BDFA52B152CB}" destId="{34F94842-5EBB-430E-8420-49992B046AF4}" srcOrd="1" destOrd="0" presId="urn:microsoft.com/office/officeart/2005/8/layout/radial1"/>
    <dgm:cxn modelId="{68C73A90-3AB3-422E-BC07-DEBAA62EF6A4}" type="presOf" srcId="{5B081B9F-078B-4450-A4AE-CA76419D2E9B}" destId="{7EB1169C-6299-4B39-9D4E-05B65AF60117}" srcOrd="0" destOrd="0" presId="urn:microsoft.com/office/officeart/2005/8/layout/radial1"/>
    <dgm:cxn modelId="{C374F474-2009-4B6F-9730-316950CADF90}" type="presOf" srcId="{10B94F2F-D967-4BB6-8A00-BDFA52B152CB}" destId="{ADF9A9C5-6546-4C1B-B2D3-5A71A253BDA6}" srcOrd="0" destOrd="0" presId="urn:microsoft.com/office/officeart/2005/8/layout/radial1"/>
    <dgm:cxn modelId="{7AA43EE4-1FE1-49F5-870C-7FA0E07376A3}" srcId="{3F2DAF7D-FBAB-4235-948E-150B223DF5F9}" destId="{DCDD3EC8-6086-4445-83D9-2B7DFB4E66EE}" srcOrd="2" destOrd="0" parTransId="{4E7025F5-2E1C-4C1C-A006-79A9425E6C3D}" sibTransId="{15BB0313-2BAD-4CCC-95D6-FC0722A3B850}"/>
    <dgm:cxn modelId="{BADD2CAF-B626-4C07-99C0-08FFBB62E09C}" type="presOf" srcId="{566556AB-7A06-44AF-8022-5A00F00BFAAB}" destId="{B9502F4D-61CA-4B51-90D4-25E025657FC6}" srcOrd="0" destOrd="0" presId="urn:microsoft.com/office/officeart/2005/8/layout/radial1"/>
    <dgm:cxn modelId="{E8AC23E0-686E-40BE-BB64-44A512014F50}" type="presParOf" srcId="{34E09AE5-7A17-4A9C-AF94-BACC5AC1F093}" destId="{9C982C1D-91B5-46FA-9AC2-BDF6C7EDB0BC}" srcOrd="0" destOrd="0" presId="urn:microsoft.com/office/officeart/2005/8/layout/radial1"/>
    <dgm:cxn modelId="{4A6A12DF-41FD-4B67-8829-7E7C734081E1}" type="presParOf" srcId="{34E09AE5-7A17-4A9C-AF94-BACC5AC1F093}" destId="{94A0CBD9-7036-4E62-B16F-10A76C0DA9BD}" srcOrd="1" destOrd="0" presId="urn:microsoft.com/office/officeart/2005/8/layout/radial1"/>
    <dgm:cxn modelId="{C0B9829A-3A49-4F68-A2D8-BFDE9AFA97B0}" type="presParOf" srcId="{94A0CBD9-7036-4E62-B16F-10A76C0DA9BD}" destId="{F73E8644-4387-4C7F-BD57-461DCBEC6D2E}" srcOrd="0" destOrd="0" presId="urn:microsoft.com/office/officeart/2005/8/layout/radial1"/>
    <dgm:cxn modelId="{7D93A096-A549-4476-8F2A-BEA1C8FEFAEB}" type="presParOf" srcId="{34E09AE5-7A17-4A9C-AF94-BACC5AC1F093}" destId="{7EB1169C-6299-4B39-9D4E-05B65AF60117}" srcOrd="2" destOrd="0" presId="urn:microsoft.com/office/officeart/2005/8/layout/radial1"/>
    <dgm:cxn modelId="{917C6EE7-82B1-4916-9187-94534A4F6F2B}" type="presParOf" srcId="{34E09AE5-7A17-4A9C-AF94-BACC5AC1F093}" destId="{B9502F4D-61CA-4B51-90D4-25E025657FC6}" srcOrd="3" destOrd="0" presId="urn:microsoft.com/office/officeart/2005/8/layout/radial1"/>
    <dgm:cxn modelId="{43F4693D-4755-4904-84EA-C896D5982BC1}" type="presParOf" srcId="{B9502F4D-61CA-4B51-90D4-25E025657FC6}" destId="{B297F847-7CFF-4FBF-BE9E-598851CBCEC1}" srcOrd="0" destOrd="0" presId="urn:microsoft.com/office/officeart/2005/8/layout/radial1"/>
    <dgm:cxn modelId="{B953114C-25B3-4DF6-A558-6014E62BF69A}" type="presParOf" srcId="{34E09AE5-7A17-4A9C-AF94-BACC5AC1F093}" destId="{9460EF8D-5A8C-4985-9B90-48CABEC127B6}" srcOrd="4" destOrd="0" presId="urn:microsoft.com/office/officeart/2005/8/layout/radial1"/>
    <dgm:cxn modelId="{AF8690F5-41F5-4F98-B61F-C9231F222F11}" type="presParOf" srcId="{34E09AE5-7A17-4A9C-AF94-BACC5AC1F093}" destId="{1757955C-4E2A-4574-A139-74BA08A13293}" srcOrd="5" destOrd="0" presId="urn:microsoft.com/office/officeart/2005/8/layout/radial1"/>
    <dgm:cxn modelId="{837E96F1-B1EF-4E7A-B98C-6D1883F4E89A}" type="presParOf" srcId="{1757955C-4E2A-4574-A139-74BA08A13293}" destId="{7DB28EB3-6C93-4FE8-A0E6-48C4C7B77869}" srcOrd="0" destOrd="0" presId="urn:microsoft.com/office/officeart/2005/8/layout/radial1"/>
    <dgm:cxn modelId="{3ABC6D33-CE03-42AA-BA75-39884A1EDBAA}" type="presParOf" srcId="{34E09AE5-7A17-4A9C-AF94-BACC5AC1F093}" destId="{00A31827-DB82-4A6C-8049-F358666397CD}" srcOrd="6" destOrd="0" presId="urn:microsoft.com/office/officeart/2005/8/layout/radial1"/>
    <dgm:cxn modelId="{5F57D911-B60F-4DC0-A5E9-0DBF37CCB660}" type="presParOf" srcId="{34E09AE5-7A17-4A9C-AF94-BACC5AC1F093}" destId="{ADF9A9C5-6546-4C1B-B2D3-5A71A253BDA6}" srcOrd="7" destOrd="0" presId="urn:microsoft.com/office/officeart/2005/8/layout/radial1"/>
    <dgm:cxn modelId="{2F8FCF79-5A22-482C-93AF-7C34888FE1BC}" type="presParOf" srcId="{ADF9A9C5-6546-4C1B-B2D3-5A71A253BDA6}" destId="{34F94842-5EBB-430E-8420-49992B046AF4}" srcOrd="0" destOrd="0" presId="urn:microsoft.com/office/officeart/2005/8/layout/radial1"/>
    <dgm:cxn modelId="{69AC3DE5-D9E4-4B0E-A15A-99F941AB9EEA}" type="presParOf" srcId="{34E09AE5-7A17-4A9C-AF94-BACC5AC1F093}" destId="{0EAFBC96-E822-439F-911B-FD29A007E8A8}"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ABA06B-8989-4676-943A-4EEFE4C8FEFB}" type="doc">
      <dgm:prSet loTypeId="urn:microsoft.com/office/officeart/2009/3/layout/OpposingIdeas" loCatId="relationship" qsTypeId="urn:microsoft.com/office/officeart/2005/8/quickstyle/3d3" qsCatId="3D" csTypeId="urn:microsoft.com/office/officeart/2005/8/colors/accent1_2" csCatId="accent1" phldr="1"/>
      <dgm:spPr/>
      <dgm:t>
        <a:bodyPr/>
        <a:lstStyle/>
        <a:p>
          <a:endParaRPr lang="en-US"/>
        </a:p>
      </dgm:t>
    </dgm:pt>
    <dgm:pt modelId="{44F3E5D2-A2BD-4E6F-A315-8686366C6A67}">
      <dgm:prSet phldrT="[Text]"/>
      <dgm:spPr/>
      <dgm:t>
        <a:bodyPr/>
        <a:lstStyle/>
        <a:p>
          <a:r>
            <a:rPr lang="en-US" dirty="0" smtClean="0"/>
            <a:t>TAX FILER</a:t>
          </a:r>
          <a:endParaRPr lang="en-US" dirty="0"/>
        </a:p>
      </dgm:t>
    </dgm:pt>
    <dgm:pt modelId="{25E91214-7F29-4E1E-884D-1D70538A1D31}" type="parTrans" cxnId="{7EB48BE6-3E33-4C5E-9D64-7AF68B75313A}">
      <dgm:prSet/>
      <dgm:spPr/>
      <dgm:t>
        <a:bodyPr/>
        <a:lstStyle/>
        <a:p>
          <a:endParaRPr lang="en-US"/>
        </a:p>
      </dgm:t>
    </dgm:pt>
    <dgm:pt modelId="{7B427C54-9F0B-4EFF-926C-606A206BF055}" type="sibTrans" cxnId="{7EB48BE6-3E33-4C5E-9D64-7AF68B75313A}">
      <dgm:prSet/>
      <dgm:spPr/>
      <dgm:t>
        <a:bodyPr/>
        <a:lstStyle/>
        <a:p>
          <a:endParaRPr lang="en-US"/>
        </a:p>
      </dgm:t>
    </dgm:pt>
    <dgm:pt modelId="{FE166D92-0D82-491D-A5EE-626FF76553B3}">
      <dgm:prSet phldrT="[Text]" custT="1"/>
      <dgm:spPr/>
      <dgm:t>
        <a:bodyPr/>
        <a:lstStyle/>
        <a:p>
          <a:pPr>
            <a:spcAft>
              <a:spcPct val="35000"/>
            </a:spcAft>
          </a:pPr>
          <a:r>
            <a:rPr lang="en-US" sz="1800" dirty="0" smtClean="0"/>
            <a:t>Pregnant Woman’s Individual Budgeting Unit includes: </a:t>
          </a:r>
        </a:p>
        <a:p>
          <a:pPr>
            <a:spcAft>
              <a:spcPts val="0"/>
            </a:spcAft>
          </a:pPr>
          <a:r>
            <a:rPr lang="en-US" sz="1800" dirty="0" smtClean="0"/>
            <a:t>* Herself</a:t>
          </a:r>
        </a:p>
        <a:p>
          <a:pPr>
            <a:spcAft>
              <a:spcPts val="0"/>
            </a:spcAft>
          </a:pPr>
          <a:r>
            <a:rPr lang="en-US" sz="1800" dirty="0" smtClean="0"/>
            <a:t>* Spouse if living together</a:t>
          </a:r>
        </a:p>
        <a:p>
          <a:pPr>
            <a:spcAft>
              <a:spcPts val="0"/>
            </a:spcAft>
          </a:pPr>
          <a:r>
            <a:rPr lang="en-US" sz="1800" dirty="0" smtClean="0"/>
            <a:t>* Persons she claims as dependents, </a:t>
          </a:r>
        </a:p>
        <a:p>
          <a:pPr>
            <a:spcAft>
              <a:spcPts val="0"/>
            </a:spcAft>
          </a:pPr>
          <a:r>
            <a:rPr lang="en-US" sz="1800" dirty="0" smtClean="0"/>
            <a:t>* Number of babies she is expecting.  </a:t>
          </a:r>
          <a:endParaRPr lang="en-US" sz="1800" dirty="0"/>
        </a:p>
      </dgm:t>
    </dgm:pt>
    <dgm:pt modelId="{66BD4979-74EB-4C79-B42A-58A4236AED2F}" type="parTrans" cxnId="{921434B2-83E0-4632-9B3C-45C7AC9F7DF0}">
      <dgm:prSet/>
      <dgm:spPr/>
      <dgm:t>
        <a:bodyPr/>
        <a:lstStyle/>
        <a:p>
          <a:endParaRPr lang="en-US"/>
        </a:p>
      </dgm:t>
    </dgm:pt>
    <dgm:pt modelId="{C919D98C-098B-4A58-A3FB-A3F48740BB9E}" type="sibTrans" cxnId="{921434B2-83E0-4632-9B3C-45C7AC9F7DF0}">
      <dgm:prSet/>
      <dgm:spPr/>
      <dgm:t>
        <a:bodyPr/>
        <a:lstStyle/>
        <a:p>
          <a:endParaRPr lang="en-US"/>
        </a:p>
      </dgm:t>
    </dgm:pt>
    <dgm:pt modelId="{F4301693-208E-499A-848F-C8C6F5CAE621}">
      <dgm:prSet phldrT="[Text]"/>
      <dgm:spPr/>
      <dgm:t>
        <a:bodyPr/>
        <a:lstStyle/>
        <a:p>
          <a:r>
            <a:rPr lang="en-US" dirty="0" smtClean="0"/>
            <a:t>NON-FILER</a:t>
          </a:r>
          <a:endParaRPr lang="en-US" dirty="0"/>
        </a:p>
      </dgm:t>
    </dgm:pt>
    <dgm:pt modelId="{235C7F70-6325-40F8-BA6A-A93E71B5763D}" type="parTrans" cxnId="{76F306D4-C59D-4321-B7C8-B9700FE80C17}">
      <dgm:prSet/>
      <dgm:spPr/>
      <dgm:t>
        <a:bodyPr/>
        <a:lstStyle/>
        <a:p>
          <a:endParaRPr lang="en-US"/>
        </a:p>
      </dgm:t>
    </dgm:pt>
    <dgm:pt modelId="{7A188156-E145-4DE0-8C3A-F79BA9B4CEEE}" type="sibTrans" cxnId="{76F306D4-C59D-4321-B7C8-B9700FE80C17}">
      <dgm:prSet/>
      <dgm:spPr/>
      <dgm:t>
        <a:bodyPr/>
        <a:lstStyle/>
        <a:p>
          <a:endParaRPr lang="en-US"/>
        </a:p>
      </dgm:t>
    </dgm:pt>
    <dgm:pt modelId="{D797E052-C341-481E-B108-1FFBB19D6E47}">
      <dgm:prSet phldrT="[Text]" custT="1"/>
      <dgm:spPr/>
      <dgm:t>
        <a:bodyPr/>
        <a:lstStyle/>
        <a:p>
          <a:pPr>
            <a:spcAft>
              <a:spcPts val="725"/>
            </a:spcAft>
          </a:pPr>
          <a:r>
            <a:rPr lang="en-US" sz="1800" dirty="0" smtClean="0"/>
            <a:t>Pregnant Woman’s Individual Budgeting Unit includes: </a:t>
          </a:r>
        </a:p>
        <a:p>
          <a:pPr>
            <a:spcAft>
              <a:spcPts val="0"/>
            </a:spcAft>
          </a:pPr>
          <a:r>
            <a:rPr lang="en-US" sz="1800" dirty="0" smtClean="0"/>
            <a:t>* Herself</a:t>
          </a:r>
        </a:p>
        <a:p>
          <a:pPr>
            <a:spcAft>
              <a:spcPts val="0"/>
            </a:spcAft>
          </a:pPr>
          <a:r>
            <a:rPr lang="en-US" sz="1800" dirty="0" smtClean="0"/>
            <a:t>* Spouse if living together</a:t>
          </a:r>
        </a:p>
        <a:p>
          <a:pPr>
            <a:spcAft>
              <a:spcPts val="0"/>
            </a:spcAft>
          </a:pPr>
          <a:r>
            <a:rPr lang="en-US" sz="1800" dirty="0" smtClean="0"/>
            <a:t>* Number of babies</a:t>
          </a:r>
        </a:p>
        <a:p>
          <a:pPr>
            <a:spcAft>
              <a:spcPts val="0"/>
            </a:spcAft>
          </a:pPr>
          <a:r>
            <a:rPr lang="en-US" sz="1800" dirty="0" smtClean="0"/>
            <a:t>* Children of the pregnant woman, if under age 19 and living in the home  </a:t>
          </a:r>
        </a:p>
        <a:p>
          <a:pPr>
            <a:spcAft>
              <a:spcPct val="35000"/>
            </a:spcAft>
          </a:pPr>
          <a:endParaRPr lang="en-US" sz="1800" dirty="0"/>
        </a:p>
      </dgm:t>
    </dgm:pt>
    <dgm:pt modelId="{3B3E0B76-3A0F-4F00-934E-A9657CFD7825}" type="parTrans" cxnId="{F5D8844C-F88C-4D15-9F9B-2D08859BFA82}">
      <dgm:prSet/>
      <dgm:spPr/>
      <dgm:t>
        <a:bodyPr/>
        <a:lstStyle/>
        <a:p>
          <a:endParaRPr lang="en-US"/>
        </a:p>
      </dgm:t>
    </dgm:pt>
    <dgm:pt modelId="{065D94AB-23CB-429C-9F31-D0A10AA0A1B4}" type="sibTrans" cxnId="{F5D8844C-F88C-4D15-9F9B-2D08859BFA82}">
      <dgm:prSet/>
      <dgm:spPr/>
      <dgm:t>
        <a:bodyPr/>
        <a:lstStyle/>
        <a:p>
          <a:endParaRPr lang="en-US"/>
        </a:p>
      </dgm:t>
    </dgm:pt>
    <dgm:pt modelId="{87B8C37C-B0D2-4430-9DED-96ADA91C1B52}" type="pres">
      <dgm:prSet presAssocID="{6BABA06B-8989-4676-943A-4EEFE4C8FEFB}" presName="Name0" presStyleCnt="0">
        <dgm:presLayoutVars>
          <dgm:chMax val="2"/>
          <dgm:dir/>
          <dgm:animOne val="branch"/>
          <dgm:animLvl val="lvl"/>
          <dgm:resizeHandles val="exact"/>
        </dgm:presLayoutVars>
      </dgm:prSet>
      <dgm:spPr/>
      <dgm:t>
        <a:bodyPr/>
        <a:lstStyle/>
        <a:p>
          <a:endParaRPr lang="en-US"/>
        </a:p>
      </dgm:t>
    </dgm:pt>
    <dgm:pt modelId="{5CD7ADFE-C1D3-45C1-AB1D-275B1BAF6BA7}" type="pres">
      <dgm:prSet presAssocID="{6BABA06B-8989-4676-943A-4EEFE4C8FEFB}" presName="Background" presStyleLbl="node1" presStyleIdx="0" presStyleCnt="1"/>
      <dgm:spPr/>
    </dgm:pt>
    <dgm:pt modelId="{D1D152AF-6D52-4ED2-9F2E-E7A6ABDE7DFB}" type="pres">
      <dgm:prSet presAssocID="{6BABA06B-8989-4676-943A-4EEFE4C8FEFB}" presName="Divider" presStyleLbl="callout" presStyleIdx="0" presStyleCnt="1"/>
      <dgm:spPr/>
    </dgm:pt>
    <dgm:pt modelId="{CCB2DE81-DE8F-4B35-AB40-668C09CFEEF7}" type="pres">
      <dgm:prSet presAssocID="{6BABA06B-8989-4676-943A-4EEFE4C8FEFB}" presName="ChildText1" presStyleLbl="revTx" presStyleIdx="0" presStyleCnt="0" custScaleY="95672" custLinFactNeighborX="2" custLinFactNeighborY="-3571">
        <dgm:presLayoutVars>
          <dgm:chMax val="0"/>
          <dgm:chPref val="0"/>
          <dgm:bulletEnabled val="1"/>
        </dgm:presLayoutVars>
      </dgm:prSet>
      <dgm:spPr/>
      <dgm:t>
        <a:bodyPr/>
        <a:lstStyle/>
        <a:p>
          <a:endParaRPr lang="en-US"/>
        </a:p>
      </dgm:t>
    </dgm:pt>
    <dgm:pt modelId="{5590A8CA-C4A8-4E88-806A-4E4622058072}" type="pres">
      <dgm:prSet presAssocID="{6BABA06B-8989-4676-943A-4EEFE4C8FEFB}" presName="ChildText2" presStyleLbl="revTx" presStyleIdx="0" presStyleCnt="0" custScaleY="108225">
        <dgm:presLayoutVars>
          <dgm:chMax val="0"/>
          <dgm:chPref val="0"/>
          <dgm:bulletEnabled val="1"/>
        </dgm:presLayoutVars>
      </dgm:prSet>
      <dgm:spPr/>
      <dgm:t>
        <a:bodyPr/>
        <a:lstStyle/>
        <a:p>
          <a:endParaRPr lang="en-US"/>
        </a:p>
      </dgm:t>
    </dgm:pt>
    <dgm:pt modelId="{C561D585-2738-4A09-9A47-1D46663104E5}" type="pres">
      <dgm:prSet presAssocID="{6BABA06B-8989-4676-943A-4EEFE4C8FEFB}" presName="ParentText1" presStyleLbl="revTx" presStyleIdx="0" presStyleCnt="0">
        <dgm:presLayoutVars>
          <dgm:chMax val="1"/>
          <dgm:chPref val="1"/>
        </dgm:presLayoutVars>
      </dgm:prSet>
      <dgm:spPr/>
      <dgm:t>
        <a:bodyPr/>
        <a:lstStyle/>
        <a:p>
          <a:endParaRPr lang="en-US"/>
        </a:p>
      </dgm:t>
    </dgm:pt>
    <dgm:pt modelId="{F5824508-4C3F-4665-9BC3-B88EEA0CF812}" type="pres">
      <dgm:prSet presAssocID="{6BABA06B-8989-4676-943A-4EEFE4C8FEFB}" presName="ParentShape1" presStyleLbl="alignImgPlace1" presStyleIdx="0" presStyleCnt="2">
        <dgm:presLayoutVars/>
      </dgm:prSet>
      <dgm:spPr/>
      <dgm:t>
        <a:bodyPr/>
        <a:lstStyle/>
        <a:p>
          <a:endParaRPr lang="en-US"/>
        </a:p>
      </dgm:t>
    </dgm:pt>
    <dgm:pt modelId="{60D295CC-2FEA-4CAF-A17A-1B93FFA13BC4}" type="pres">
      <dgm:prSet presAssocID="{6BABA06B-8989-4676-943A-4EEFE4C8FEFB}" presName="ParentText2" presStyleLbl="revTx" presStyleIdx="0" presStyleCnt="0">
        <dgm:presLayoutVars>
          <dgm:chMax val="1"/>
          <dgm:chPref val="1"/>
        </dgm:presLayoutVars>
      </dgm:prSet>
      <dgm:spPr/>
      <dgm:t>
        <a:bodyPr/>
        <a:lstStyle/>
        <a:p>
          <a:endParaRPr lang="en-US"/>
        </a:p>
      </dgm:t>
    </dgm:pt>
    <dgm:pt modelId="{10C7C12B-666F-4588-8D04-1FE6759F0612}" type="pres">
      <dgm:prSet presAssocID="{6BABA06B-8989-4676-943A-4EEFE4C8FEFB}" presName="ParentShape2" presStyleLbl="alignImgPlace1" presStyleIdx="1" presStyleCnt="2">
        <dgm:presLayoutVars/>
      </dgm:prSet>
      <dgm:spPr/>
      <dgm:t>
        <a:bodyPr/>
        <a:lstStyle/>
        <a:p>
          <a:endParaRPr lang="en-US"/>
        </a:p>
      </dgm:t>
    </dgm:pt>
  </dgm:ptLst>
  <dgm:cxnLst>
    <dgm:cxn modelId="{4C552EBF-C836-4030-AC9C-F9CC53BFCCFC}" type="presOf" srcId="{44F3E5D2-A2BD-4E6F-A315-8686366C6A67}" destId="{F5824508-4C3F-4665-9BC3-B88EEA0CF812}" srcOrd="1" destOrd="0" presId="urn:microsoft.com/office/officeart/2009/3/layout/OpposingIdeas"/>
    <dgm:cxn modelId="{FE7408FE-3660-407D-A05A-A1C2ACDB4EC2}" type="presOf" srcId="{44F3E5D2-A2BD-4E6F-A315-8686366C6A67}" destId="{C561D585-2738-4A09-9A47-1D46663104E5}" srcOrd="0" destOrd="0" presId="urn:microsoft.com/office/officeart/2009/3/layout/OpposingIdeas"/>
    <dgm:cxn modelId="{F5D8844C-F88C-4D15-9F9B-2D08859BFA82}" srcId="{F4301693-208E-499A-848F-C8C6F5CAE621}" destId="{D797E052-C341-481E-B108-1FFBB19D6E47}" srcOrd="0" destOrd="0" parTransId="{3B3E0B76-3A0F-4F00-934E-A9657CFD7825}" sibTransId="{065D94AB-23CB-429C-9F31-D0A10AA0A1B4}"/>
    <dgm:cxn modelId="{C614F8CA-457E-46EF-AED7-4BD845339075}" type="presOf" srcId="{6BABA06B-8989-4676-943A-4EEFE4C8FEFB}" destId="{87B8C37C-B0D2-4430-9DED-96ADA91C1B52}" srcOrd="0" destOrd="0" presId="urn:microsoft.com/office/officeart/2009/3/layout/OpposingIdeas"/>
    <dgm:cxn modelId="{7EB48BE6-3E33-4C5E-9D64-7AF68B75313A}" srcId="{6BABA06B-8989-4676-943A-4EEFE4C8FEFB}" destId="{44F3E5D2-A2BD-4E6F-A315-8686366C6A67}" srcOrd="0" destOrd="0" parTransId="{25E91214-7F29-4E1E-884D-1D70538A1D31}" sibTransId="{7B427C54-9F0B-4EFF-926C-606A206BF055}"/>
    <dgm:cxn modelId="{7CDDD61F-23F1-4D38-B346-199F1E7A8371}" type="presOf" srcId="{F4301693-208E-499A-848F-C8C6F5CAE621}" destId="{60D295CC-2FEA-4CAF-A17A-1B93FFA13BC4}" srcOrd="0" destOrd="0" presId="urn:microsoft.com/office/officeart/2009/3/layout/OpposingIdeas"/>
    <dgm:cxn modelId="{76F306D4-C59D-4321-B7C8-B9700FE80C17}" srcId="{6BABA06B-8989-4676-943A-4EEFE4C8FEFB}" destId="{F4301693-208E-499A-848F-C8C6F5CAE621}" srcOrd="1" destOrd="0" parTransId="{235C7F70-6325-40F8-BA6A-A93E71B5763D}" sibTransId="{7A188156-E145-4DE0-8C3A-F79BA9B4CEEE}"/>
    <dgm:cxn modelId="{921434B2-83E0-4632-9B3C-45C7AC9F7DF0}" srcId="{44F3E5D2-A2BD-4E6F-A315-8686366C6A67}" destId="{FE166D92-0D82-491D-A5EE-626FF76553B3}" srcOrd="0" destOrd="0" parTransId="{66BD4979-74EB-4C79-B42A-58A4236AED2F}" sibTransId="{C919D98C-098B-4A58-A3FB-A3F48740BB9E}"/>
    <dgm:cxn modelId="{FB7B6B75-F074-4579-AC21-369AB7D2464D}" type="presOf" srcId="{F4301693-208E-499A-848F-C8C6F5CAE621}" destId="{10C7C12B-666F-4588-8D04-1FE6759F0612}" srcOrd="1" destOrd="0" presId="urn:microsoft.com/office/officeart/2009/3/layout/OpposingIdeas"/>
    <dgm:cxn modelId="{7D63811F-D8A3-48E0-A8C1-D74844304230}" type="presOf" srcId="{D797E052-C341-481E-B108-1FFBB19D6E47}" destId="{5590A8CA-C4A8-4E88-806A-4E4622058072}" srcOrd="0" destOrd="0" presId="urn:microsoft.com/office/officeart/2009/3/layout/OpposingIdeas"/>
    <dgm:cxn modelId="{5E9AFAF8-C157-49DB-8DAA-E168A5F196D0}" type="presOf" srcId="{FE166D92-0D82-491D-A5EE-626FF76553B3}" destId="{CCB2DE81-DE8F-4B35-AB40-668C09CFEEF7}" srcOrd="0" destOrd="0" presId="urn:microsoft.com/office/officeart/2009/3/layout/OpposingIdeas"/>
    <dgm:cxn modelId="{4A89867F-E2C4-4ED3-9B1B-7BA35D9070CD}" type="presParOf" srcId="{87B8C37C-B0D2-4430-9DED-96ADA91C1B52}" destId="{5CD7ADFE-C1D3-45C1-AB1D-275B1BAF6BA7}" srcOrd="0" destOrd="0" presId="urn:microsoft.com/office/officeart/2009/3/layout/OpposingIdeas"/>
    <dgm:cxn modelId="{E01E67FC-DF72-4250-9A8F-62B9CE3D73DA}" type="presParOf" srcId="{87B8C37C-B0D2-4430-9DED-96ADA91C1B52}" destId="{D1D152AF-6D52-4ED2-9F2E-E7A6ABDE7DFB}" srcOrd="1" destOrd="0" presId="urn:microsoft.com/office/officeart/2009/3/layout/OpposingIdeas"/>
    <dgm:cxn modelId="{CA438241-6865-4016-B81B-2357100DB09B}" type="presParOf" srcId="{87B8C37C-B0D2-4430-9DED-96ADA91C1B52}" destId="{CCB2DE81-DE8F-4B35-AB40-668C09CFEEF7}" srcOrd="2" destOrd="0" presId="urn:microsoft.com/office/officeart/2009/3/layout/OpposingIdeas"/>
    <dgm:cxn modelId="{1F25B34C-24C2-43E4-9770-086C919E1713}" type="presParOf" srcId="{87B8C37C-B0D2-4430-9DED-96ADA91C1B52}" destId="{5590A8CA-C4A8-4E88-806A-4E4622058072}" srcOrd="3" destOrd="0" presId="urn:microsoft.com/office/officeart/2009/3/layout/OpposingIdeas"/>
    <dgm:cxn modelId="{3E165EB4-E996-4D2A-BDB4-AC4E95AD068C}" type="presParOf" srcId="{87B8C37C-B0D2-4430-9DED-96ADA91C1B52}" destId="{C561D585-2738-4A09-9A47-1D46663104E5}" srcOrd="4" destOrd="0" presId="urn:microsoft.com/office/officeart/2009/3/layout/OpposingIdeas"/>
    <dgm:cxn modelId="{3F08801F-6080-4098-8C80-548100576BAD}" type="presParOf" srcId="{87B8C37C-B0D2-4430-9DED-96ADA91C1B52}" destId="{F5824508-4C3F-4665-9BC3-B88EEA0CF812}" srcOrd="5" destOrd="0" presId="urn:microsoft.com/office/officeart/2009/3/layout/OpposingIdeas"/>
    <dgm:cxn modelId="{B6AD6DC7-E270-416B-8C83-6579023033EC}" type="presParOf" srcId="{87B8C37C-B0D2-4430-9DED-96ADA91C1B52}" destId="{60D295CC-2FEA-4CAF-A17A-1B93FFA13BC4}" srcOrd="6" destOrd="0" presId="urn:microsoft.com/office/officeart/2009/3/layout/OpposingIdeas"/>
    <dgm:cxn modelId="{67289371-2B56-4D17-AC58-ECAC96E574CB}" type="presParOf" srcId="{87B8C37C-B0D2-4430-9DED-96ADA91C1B52}" destId="{10C7C12B-666F-4588-8D04-1FE6759F0612}"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6C42B0D-C426-4076-8B65-4921B43CA35A}" type="doc">
      <dgm:prSet loTypeId="urn:microsoft.com/office/officeart/2005/8/layout/vList5" loCatId="list" qsTypeId="urn:microsoft.com/office/officeart/2005/8/quickstyle/3d1" qsCatId="3D" csTypeId="urn:microsoft.com/office/officeart/2005/8/colors/accent5_2" csCatId="accent5" phldr="1"/>
      <dgm:spPr/>
      <dgm:t>
        <a:bodyPr/>
        <a:lstStyle/>
        <a:p>
          <a:endParaRPr lang="en-US"/>
        </a:p>
      </dgm:t>
    </dgm:pt>
    <dgm:pt modelId="{4EFF5EA3-2086-411C-84D1-51BD6C6FE91D}">
      <dgm:prSet phldrT="[Text]"/>
      <dgm:spPr/>
      <dgm:t>
        <a:bodyPr/>
        <a:lstStyle/>
        <a:p>
          <a:r>
            <a:rPr lang="en-US" dirty="0" smtClean="0"/>
            <a:t>Approval</a:t>
          </a:r>
          <a:endParaRPr lang="en-US" dirty="0"/>
        </a:p>
      </dgm:t>
    </dgm:pt>
    <dgm:pt modelId="{8B198057-DE05-4513-9AB5-D2D292B24111}" type="parTrans" cxnId="{8E2DF6D8-5943-4B93-AB1D-FC11B34CD1DF}">
      <dgm:prSet/>
      <dgm:spPr/>
      <dgm:t>
        <a:bodyPr/>
        <a:lstStyle/>
        <a:p>
          <a:endParaRPr lang="en-US"/>
        </a:p>
      </dgm:t>
    </dgm:pt>
    <dgm:pt modelId="{A483D5C9-89AC-45F9-9A49-6B5B0F8BF694}" type="sibTrans" cxnId="{8E2DF6D8-5943-4B93-AB1D-FC11B34CD1DF}">
      <dgm:prSet/>
      <dgm:spPr/>
      <dgm:t>
        <a:bodyPr/>
        <a:lstStyle/>
        <a:p>
          <a:endParaRPr lang="en-US"/>
        </a:p>
      </dgm:t>
    </dgm:pt>
    <dgm:pt modelId="{C8EAF025-B68B-4F7F-8457-CD21C82BCE0F}">
      <dgm:prSet phldrT="[Text]"/>
      <dgm:spPr/>
      <dgm:t>
        <a:bodyPr/>
        <a:lstStyle/>
        <a:p>
          <a:r>
            <a:rPr lang="en-US" dirty="0" smtClean="0"/>
            <a:t>An approval letter must be given to the household when an individual is approved for PE. </a:t>
          </a:r>
          <a:endParaRPr lang="en-US" dirty="0"/>
        </a:p>
      </dgm:t>
    </dgm:pt>
    <dgm:pt modelId="{2E7D0705-40A9-4EF3-B18C-ED9DF019D29C}" type="parTrans" cxnId="{DACC7D30-59BB-4D9C-A295-8D48C0327CF3}">
      <dgm:prSet/>
      <dgm:spPr/>
      <dgm:t>
        <a:bodyPr/>
        <a:lstStyle/>
        <a:p>
          <a:endParaRPr lang="en-US"/>
        </a:p>
      </dgm:t>
    </dgm:pt>
    <dgm:pt modelId="{EE0E576F-11A2-494C-9A35-0D790FA15435}" type="sibTrans" cxnId="{DACC7D30-59BB-4D9C-A295-8D48C0327CF3}">
      <dgm:prSet/>
      <dgm:spPr/>
      <dgm:t>
        <a:bodyPr/>
        <a:lstStyle/>
        <a:p>
          <a:endParaRPr lang="en-US"/>
        </a:p>
      </dgm:t>
    </dgm:pt>
    <dgm:pt modelId="{119D8750-1633-4385-B6B6-70739FF480BA}">
      <dgm:prSet phldrT="[Text]"/>
      <dgm:spPr/>
      <dgm:t>
        <a:bodyPr/>
        <a:lstStyle/>
        <a:p>
          <a:r>
            <a:rPr lang="en-US" dirty="0" smtClean="0"/>
            <a:t>Denial</a:t>
          </a:r>
          <a:endParaRPr lang="en-US" dirty="0"/>
        </a:p>
      </dgm:t>
    </dgm:pt>
    <dgm:pt modelId="{883C6D5E-C897-481F-9B0F-86FD6065B4EC}" type="parTrans" cxnId="{DA41479E-EE3E-4116-8307-908927E6D749}">
      <dgm:prSet/>
      <dgm:spPr/>
      <dgm:t>
        <a:bodyPr/>
        <a:lstStyle/>
        <a:p>
          <a:endParaRPr lang="en-US"/>
        </a:p>
      </dgm:t>
    </dgm:pt>
    <dgm:pt modelId="{6786E639-3D26-4CEF-8B99-05EB534439C1}" type="sibTrans" cxnId="{DA41479E-EE3E-4116-8307-908927E6D749}">
      <dgm:prSet/>
      <dgm:spPr/>
      <dgm:t>
        <a:bodyPr/>
        <a:lstStyle/>
        <a:p>
          <a:endParaRPr lang="en-US"/>
        </a:p>
      </dgm:t>
    </dgm:pt>
    <dgm:pt modelId="{B61A471C-3D31-491D-9E42-2B618AC81985}">
      <dgm:prSet phldrT="[Text]"/>
      <dgm:spPr/>
      <dgm:t>
        <a:bodyPr/>
        <a:lstStyle/>
        <a:p>
          <a:r>
            <a:rPr lang="en-US" dirty="0" smtClean="0"/>
            <a:t>A Denial letter must be given to the household when an individual is denied for PE.  </a:t>
          </a:r>
          <a:endParaRPr lang="en-US" dirty="0"/>
        </a:p>
      </dgm:t>
    </dgm:pt>
    <dgm:pt modelId="{9DFDF9DC-5F47-4791-89BE-D8FDFB614B58}" type="parTrans" cxnId="{A6D9086F-C48D-45BD-95B8-CAE7E9114175}">
      <dgm:prSet/>
      <dgm:spPr/>
      <dgm:t>
        <a:bodyPr/>
        <a:lstStyle/>
        <a:p>
          <a:endParaRPr lang="en-US"/>
        </a:p>
      </dgm:t>
    </dgm:pt>
    <dgm:pt modelId="{EF5F54A5-C8D3-4781-9A38-A7CF7D49DF23}" type="sibTrans" cxnId="{A6D9086F-C48D-45BD-95B8-CAE7E9114175}">
      <dgm:prSet/>
      <dgm:spPr/>
      <dgm:t>
        <a:bodyPr/>
        <a:lstStyle/>
        <a:p>
          <a:endParaRPr lang="en-US"/>
        </a:p>
      </dgm:t>
    </dgm:pt>
    <dgm:pt modelId="{8E57D043-E18D-456E-9A4E-2649E81C5E56}">
      <dgm:prSet phldrT="[Text]"/>
      <dgm:spPr/>
      <dgm:t>
        <a:bodyPr/>
        <a:lstStyle/>
        <a:p>
          <a:r>
            <a:rPr lang="en-US" dirty="0" smtClean="0"/>
            <a:t>Partial Approval/Denial</a:t>
          </a:r>
          <a:endParaRPr lang="en-US" dirty="0"/>
        </a:p>
      </dgm:t>
    </dgm:pt>
    <dgm:pt modelId="{575A6ECE-0FEF-4098-8119-0C99AE9F57DF}" type="parTrans" cxnId="{203DC802-8845-405C-B705-01E490CC5A5A}">
      <dgm:prSet/>
      <dgm:spPr/>
      <dgm:t>
        <a:bodyPr/>
        <a:lstStyle/>
        <a:p>
          <a:endParaRPr lang="en-US"/>
        </a:p>
      </dgm:t>
    </dgm:pt>
    <dgm:pt modelId="{2008FFF1-7A2D-44DD-AAAA-A5D0A0E62437}" type="sibTrans" cxnId="{203DC802-8845-405C-B705-01E490CC5A5A}">
      <dgm:prSet/>
      <dgm:spPr/>
      <dgm:t>
        <a:bodyPr/>
        <a:lstStyle/>
        <a:p>
          <a:endParaRPr lang="en-US"/>
        </a:p>
      </dgm:t>
    </dgm:pt>
    <dgm:pt modelId="{D10071D6-4F86-48F6-A835-D069431EA399}">
      <dgm:prSet phldrT="[Text]"/>
      <dgm:spPr/>
      <dgm:t>
        <a:bodyPr/>
        <a:lstStyle/>
        <a:p>
          <a:r>
            <a:rPr lang="en-US" dirty="0" smtClean="0"/>
            <a:t>This occurs when members of the same family receive different determinations: some are approved while others are denied. </a:t>
          </a:r>
          <a:endParaRPr lang="en-US" dirty="0"/>
        </a:p>
      </dgm:t>
    </dgm:pt>
    <dgm:pt modelId="{D72F80FA-AF11-4258-BA58-3D69AE7190BA}" type="parTrans" cxnId="{2D2EFB00-CA91-4EFE-9D46-A2D9F5838177}">
      <dgm:prSet/>
      <dgm:spPr/>
      <dgm:t>
        <a:bodyPr/>
        <a:lstStyle/>
        <a:p>
          <a:endParaRPr lang="en-US"/>
        </a:p>
      </dgm:t>
    </dgm:pt>
    <dgm:pt modelId="{F945040A-7F08-4077-9D47-6E94ABDBFB5B}" type="sibTrans" cxnId="{2D2EFB00-CA91-4EFE-9D46-A2D9F5838177}">
      <dgm:prSet/>
      <dgm:spPr/>
      <dgm:t>
        <a:bodyPr/>
        <a:lstStyle/>
        <a:p>
          <a:endParaRPr lang="en-US"/>
        </a:p>
      </dgm:t>
    </dgm:pt>
    <dgm:pt modelId="{C0649132-BF32-4B96-B811-20EDBB3DAB91}">
      <dgm:prSet phldrT="[Text]"/>
      <dgm:spPr/>
      <dgm:t>
        <a:bodyPr/>
        <a:lstStyle/>
        <a:p>
          <a:r>
            <a:rPr lang="en-US" dirty="0" smtClean="0"/>
            <a:t>Notices must be given to the approved and denied individuals. </a:t>
          </a:r>
          <a:endParaRPr lang="en-US" dirty="0"/>
        </a:p>
      </dgm:t>
    </dgm:pt>
    <dgm:pt modelId="{8450E033-78A8-48D5-B7F6-622BFB7D0B42}" type="parTrans" cxnId="{B8CA5A9E-D78B-48AD-9359-E6D7B97FBBEA}">
      <dgm:prSet/>
      <dgm:spPr/>
      <dgm:t>
        <a:bodyPr/>
        <a:lstStyle/>
        <a:p>
          <a:endParaRPr lang="en-US"/>
        </a:p>
      </dgm:t>
    </dgm:pt>
    <dgm:pt modelId="{2ACE3934-D789-4D5C-87B4-FB320D5C7F8C}" type="sibTrans" cxnId="{B8CA5A9E-D78B-48AD-9359-E6D7B97FBBEA}">
      <dgm:prSet/>
      <dgm:spPr/>
      <dgm:t>
        <a:bodyPr/>
        <a:lstStyle/>
        <a:p>
          <a:endParaRPr lang="en-US"/>
        </a:p>
      </dgm:t>
    </dgm:pt>
    <dgm:pt modelId="{5218FE10-9E8B-49CA-82C8-4C91341C8353}">
      <dgm:prSet phldrT="[Text]"/>
      <dgm:spPr/>
      <dgm:t>
        <a:bodyPr/>
        <a:lstStyle/>
        <a:p>
          <a:r>
            <a:rPr lang="en-US" dirty="0" smtClean="0"/>
            <a:t>Citizenship/eligible non-citizen criteria, </a:t>
          </a:r>
          <a:endParaRPr lang="en-US" dirty="0"/>
        </a:p>
      </dgm:t>
    </dgm:pt>
    <dgm:pt modelId="{3E429CE5-B99D-4683-8F35-F7D7E5C87DA5}" type="parTrans" cxnId="{E49A905B-B228-402F-A47A-25F2C857D122}">
      <dgm:prSet/>
      <dgm:spPr/>
      <dgm:t>
        <a:bodyPr/>
        <a:lstStyle/>
        <a:p>
          <a:endParaRPr lang="en-US"/>
        </a:p>
      </dgm:t>
    </dgm:pt>
    <dgm:pt modelId="{D10E7BD7-ED0D-4E23-9148-49AFEAFEC0C2}" type="sibTrans" cxnId="{E49A905B-B228-402F-A47A-25F2C857D122}">
      <dgm:prSet/>
      <dgm:spPr/>
      <dgm:t>
        <a:bodyPr/>
        <a:lstStyle/>
        <a:p>
          <a:endParaRPr lang="en-US"/>
        </a:p>
      </dgm:t>
    </dgm:pt>
    <dgm:pt modelId="{D29C70E8-18EA-42AB-9877-E337296258F7}">
      <dgm:prSet phldrT="[Text]"/>
      <dgm:spPr/>
      <dgm:t>
        <a:bodyPr/>
        <a:lstStyle/>
        <a:p>
          <a:r>
            <a:rPr lang="en-US" dirty="0" smtClean="0"/>
            <a:t>Previous PE</a:t>
          </a:r>
          <a:endParaRPr lang="en-US" dirty="0"/>
        </a:p>
      </dgm:t>
    </dgm:pt>
    <dgm:pt modelId="{5F303FF5-86B1-4FE3-8F46-1AEC9B49DF4A}" type="parTrans" cxnId="{F375018B-965B-44F1-813E-84337C9CD50A}">
      <dgm:prSet/>
      <dgm:spPr/>
      <dgm:t>
        <a:bodyPr/>
        <a:lstStyle/>
        <a:p>
          <a:endParaRPr lang="en-US"/>
        </a:p>
      </dgm:t>
    </dgm:pt>
    <dgm:pt modelId="{CE8AAE78-9952-4713-89AE-FE51FB5F300A}" type="sibTrans" cxnId="{F375018B-965B-44F1-813E-84337C9CD50A}">
      <dgm:prSet/>
      <dgm:spPr/>
      <dgm:t>
        <a:bodyPr/>
        <a:lstStyle/>
        <a:p>
          <a:endParaRPr lang="en-US"/>
        </a:p>
      </dgm:t>
    </dgm:pt>
    <dgm:pt modelId="{81127C4F-1649-4686-97DB-A088501E82D0}">
      <dgm:prSet phldrT="[Text]"/>
      <dgm:spPr/>
      <dgm:t>
        <a:bodyPr/>
        <a:lstStyle/>
        <a:p>
          <a:r>
            <a:rPr lang="en-US" dirty="0" smtClean="0"/>
            <a:t>Over income, </a:t>
          </a:r>
          <a:endParaRPr lang="en-US" dirty="0"/>
        </a:p>
      </dgm:t>
    </dgm:pt>
    <dgm:pt modelId="{F238D496-7442-4432-9C7F-364EB2EF6627}" type="parTrans" cxnId="{E6B1E35F-A9A1-4FE6-954B-F01A9D2EF036}">
      <dgm:prSet/>
      <dgm:spPr/>
      <dgm:t>
        <a:bodyPr/>
        <a:lstStyle/>
        <a:p>
          <a:endParaRPr lang="en-US"/>
        </a:p>
      </dgm:t>
    </dgm:pt>
    <dgm:pt modelId="{783A3727-2E85-468A-B63B-30AB8117C3C1}" type="sibTrans" cxnId="{E6B1E35F-A9A1-4FE6-954B-F01A9D2EF036}">
      <dgm:prSet/>
      <dgm:spPr/>
      <dgm:t>
        <a:bodyPr/>
        <a:lstStyle/>
        <a:p>
          <a:endParaRPr lang="en-US"/>
        </a:p>
      </dgm:t>
    </dgm:pt>
    <dgm:pt modelId="{485EA14A-4ECF-47C8-AA14-C6517BF14847}">
      <dgm:prSet phldrT="[Text]"/>
      <dgm:spPr/>
      <dgm:t>
        <a:bodyPr/>
        <a:lstStyle/>
        <a:p>
          <a:r>
            <a:rPr lang="en-US" dirty="0" smtClean="0"/>
            <a:t>Not a Kansas resident</a:t>
          </a:r>
          <a:endParaRPr lang="en-US" dirty="0"/>
        </a:p>
      </dgm:t>
    </dgm:pt>
    <dgm:pt modelId="{52667E1F-08AB-4136-9F04-C0345A0AE38F}" type="parTrans" cxnId="{2EE3D542-E228-4534-8F57-A8C7F0ADCD1F}">
      <dgm:prSet/>
      <dgm:spPr/>
      <dgm:t>
        <a:bodyPr/>
        <a:lstStyle/>
        <a:p>
          <a:endParaRPr lang="en-US"/>
        </a:p>
      </dgm:t>
    </dgm:pt>
    <dgm:pt modelId="{5E1AA3E8-67CB-4AEB-9CA3-C705A63894E3}" type="sibTrans" cxnId="{2EE3D542-E228-4534-8F57-A8C7F0ADCD1F}">
      <dgm:prSet/>
      <dgm:spPr/>
      <dgm:t>
        <a:bodyPr/>
        <a:lstStyle/>
        <a:p>
          <a:endParaRPr lang="en-US"/>
        </a:p>
      </dgm:t>
    </dgm:pt>
    <dgm:pt modelId="{E657C3DC-034A-4FA7-AFEA-6FBA0BADCDD2}">
      <dgm:prSet phldrT="[Text]"/>
      <dgm:spPr/>
      <dgm:t>
        <a:bodyPr/>
        <a:lstStyle/>
        <a:p>
          <a:r>
            <a:rPr lang="en-US" dirty="0" smtClean="0"/>
            <a:t> A minor child unable to apply for his/herself</a:t>
          </a:r>
          <a:endParaRPr lang="en-US" dirty="0"/>
        </a:p>
      </dgm:t>
    </dgm:pt>
    <dgm:pt modelId="{E4A9A46A-25FA-4C37-87DE-7C2A1C292E00}" type="parTrans" cxnId="{3E210FCC-7FA7-43E9-931D-4CDD942F4378}">
      <dgm:prSet/>
      <dgm:spPr/>
      <dgm:t>
        <a:bodyPr/>
        <a:lstStyle/>
        <a:p>
          <a:endParaRPr lang="en-US"/>
        </a:p>
      </dgm:t>
    </dgm:pt>
    <dgm:pt modelId="{D880FEDD-B38D-49EF-9139-74999727A15D}" type="sibTrans" cxnId="{3E210FCC-7FA7-43E9-931D-4CDD942F4378}">
      <dgm:prSet/>
      <dgm:spPr/>
      <dgm:t>
        <a:bodyPr/>
        <a:lstStyle/>
        <a:p>
          <a:endParaRPr lang="en-US"/>
        </a:p>
      </dgm:t>
    </dgm:pt>
    <dgm:pt modelId="{F9E22308-08E4-4770-B9FB-45BDBADDA50C}">
      <dgm:prSet phldrT="[Text]"/>
      <dgm:spPr/>
      <dgm:t>
        <a:bodyPr/>
        <a:lstStyle/>
        <a:p>
          <a:r>
            <a:rPr lang="en-US" dirty="0" smtClean="0"/>
            <a:t> Comprehensive insurance (CHIP only) or current KanCare. </a:t>
          </a:r>
          <a:endParaRPr lang="en-US" dirty="0"/>
        </a:p>
      </dgm:t>
    </dgm:pt>
    <dgm:pt modelId="{ACDA7C34-2708-45A7-BD8B-F1039A68F084}" type="parTrans" cxnId="{CC193848-5191-417B-B038-C7F059496933}">
      <dgm:prSet/>
      <dgm:spPr/>
      <dgm:t>
        <a:bodyPr/>
        <a:lstStyle/>
        <a:p>
          <a:endParaRPr lang="en-US"/>
        </a:p>
      </dgm:t>
    </dgm:pt>
    <dgm:pt modelId="{1B9A87B2-7A91-4187-84D9-8F6E787F9DEF}" type="sibTrans" cxnId="{CC193848-5191-417B-B038-C7F059496933}">
      <dgm:prSet/>
      <dgm:spPr/>
      <dgm:t>
        <a:bodyPr/>
        <a:lstStyle/>
        <a:p>
          <a:endParaRPr lang="en-US"/>
        </a:p>
      </dgm:t>
    </dgm:pt>
    <dgm:pt modelId="{C6F7A211-76D4-4164-812F-2A2E9A55D585}">
      <dgm:prSet phldrT="[Text]"/>
      <dgm:spPr/>
      <dgm:t>
        <a:bodyPr/>
        <a:lstStyle/>
        <a:p>
          <a:r>
            <a:rPr lang="en-US" dirty="0" smtClean="0"/>
            <a:t>Here is a list of some of the reasons for denial.  These reasons are not applicable to all individuals applying for PE.  </a:t>
          </a:r>
          <a:endParaRPr lang="en-US" dirty="0"/>
        </a:p>
      </dgm:t>
    </dgm:pt>
    <dgm:pt modelId="{382A6407-C00B-4F14-8FF2-EB490176B965}" type="parTrans" cxnId="{B8ADC35C-9296-4D1D-9135-A0D0CAD455AC}">
      <dgm:prSet/>
      <dgm:spPr/>
      <dgm:t>
        <a:bodyPr/>
        <a:lstStyle/>
        <a:p>
          <a:endParaRPr lang="en-US"/>
        </a:p>
      </dgm:t>
    </dgm:pt>
    <dgm:pt modelId="{26BFFF2E-F482-42EA-86C4-570DEC679FE8}" type="sibTrans" cxnId="{B8ADC35C-9296-4D1D-9135-A0D0CAD455AC}">
      <dgm:prSet/>
      <dgm:spPr/>
      <dgm:t>
        <a:bodyPr/>
        <a:lstStyle/>
        <a:p>
          <a:endParaRPr lang="en-US"/>
        </a:p>
      </dgm:t>
    </dgm:pt>
    <dgm:pt modelId="{7D10AB81-7FE0-4C3A-9BA0-A2166BEE23CB}" type="pres">
      <dgm:prSet presAssocID="{96C42B0D-C426-4076-8B65-4921B43CA35A}" presName="Name0" presStyleCnt="0">
        <dgm:presLayoutVars>
          <dgm:dir/>
          <dgm:animLvl val="lvl"/>
          <dgm:resizeHandles val="exact"/>
        </dgm:presLayoutVars>
      </dgm:prSet>
      <dgm:spPr/>
      <dgm:t>
        <a:bodyPr/>
        <a:lstStyle/>
        <a:p>
          <a:endParaRPr lang="en-US"/>
        </a:p>
      </dgm:t>
    </dgm:pt>
    <dgm:pt modelId="{4B7164C7-C37A-4231-A42B-11B474C017EC}" type="pres">
      <dgm:prSet presAssocID="{4EFF5EA3-2086-411C-84D1-51BD6C6FE91D}" presName="linNode" presStyleCnt="0"/>
      <dgm:spPr/>
    </dgm:pt>
    <dgm:pt modelId="{5A594C04-3490-4649-9B5D-5676E82544E8}" type="pres">
      <dgm:prSet presAssocID="{4EFF5EA3-2086-411C-84D1-51BD6C6FE91D}" presName="parentText" presStyleLbl="node1" presStyleIdx="0" presStyleCnt="3" custScaleY="57799">
        <dgm:presLayoutVars>
          <dgm:chMax val="1"/>
          <dgm:bulletEnabled val="1"/>
        </dgm:presLayoutVars>
      </dgm:prSet>
      <dgm:spPr/>
      <dgm:t>
        <a:bodyPr/>
        <a:lstStyle/>
        <a:p>
          <a:endParaRPr lang="en-US"/>
        </a:p>
      </dgm:t>
    </dgm:pt>
    <dgm:pt modelId="{2B8E74D5-6407-45F5-A3DD-9F44F6A1506C}" type="pres">
      <dgm:prSet presAssocID="{4EFF5EA3-2086-411C-84D1-51BD6C6FE91D}" presName="descendantText" presStyleLbl="alignAccFollowNode1" presStyleIdx="0" presStyleCnt="3" custScaleY="61023">
        <dgm:presLayoutVars>
          <dgm:bulletEnabled val="1"/>
        </dgm:presLayoutVars>
      </dgm:prSet>
      <dgm:spPr/>
      <dgm:t>
        <a:bodyPr/>
        <a:lstStyle/>
        <a:p>
          <a:endParaRPr lang="en-US"/>
        </a:p>
      </dgm:t>
    </dgm:pt>
    <dgm:pt modelId="{0379C242-F19E-4CF1-8352-AA029DD22863}" type="pres">
      <dgm:prSet presAssocID="{A483D5C9-89AC-45F9-9A49-6B5B0F8BF694}" presName="sp" presStyleCnt="0"/>
      <dgm:spPr/>
    </dgm:pt>
    <dgm:pt modelId="{889DC827-26AF-4DF9-AB93-38D18521ED22}" type="pres">
      <dgm:prSet presAssocID="{119D8750-1633-4385-B6B6-70739FF480BA}" presName="linNode" presStyleCnt="0"/>
      <dgm:spPr/>
    </dgm:pt>
    <dgm:pt modelId="{9D98FD2D-DCD7-490E-8A11-74EB4B4062F4}" type="pres">
      <dgm:prSet presAssocID="{119D8750-1633-4385-B6B6-70739FF480BA}" presName="parentText" presStyleLbl="node1" presStyleIdx="1" presStyleCnt="3">
        <dgm:presLayoutVars>
          <dgm:chMax val="1"/>
          <dgm:bulletEnabled val="1"/>
        </dgm:presLayoutVars>
      </dgm:prSet>
      <dgm:spPr/>
      <dgm:t>
        <a:bodyPr/>
        <a:lstStyle/>
        <a:p>
          <a:endParaRPr lang="en-US"/>
        </a:p>
      </dgm:t>
    </dgm:pt>
    <dgm:pt modelId="{2ABAF0B7-4F11-4D79-9B01-62354D17A981}" type="pres">
      <dgm:prSet presAssocID="{119D8750-1633-4385-B6B6-70739FF480BA}" presName="descendantText" presStyleLbl="alignAccFollowNode1" presStyleIdx="1" presStyleCnt="3" custScaleY="117539" custLinFactNeighborY="-2614">
        <dgm:presLayoutVars>
          <dgm:bulletEnabled val="1"/>
        </dgm:presLayoutVars>
      </dgm:prSet>
      <dgm:spPr/>
      <dgm:t>
        <a:bodyPr/>
        <a:lstStyle/>
        <a:p>
          <a:endParaRPr lang="en-US"/>
        </a:p>
      </dgm:t>
    </dgm:pt>
    <dgm:pt modelId="{1E4F31F6-01DC-44F9-8CA1-C30270204DD3}" type="pres">
      <dgm:prSet presAssocID="{6786E639-3D26-4CEF-8B99-05EB534439C1}" presName="sp" presStyleCnt="0"/>
      <dgm:spPr/>
    </dgm:pt>
    <dgm:pt modelId="{4BBA885B-8F0A-40CD-A85B-506108DD5CAF}" type="pres">
      <dgm:prSet presAssocID="{8E57D043-E18D-456E-9A4E-2649E81C5E56}" presName="linNode" presStyleCnt="0"/>
      <dgm:spPr/>
    </dgm:pt>
    <dgm:pt modelId="{6AF0142E-93F3-4F78-94FD-435BC0724DD0}" type="pres">
      <dgm:prSet presAssocID="{8E57D043-E18D-456E-9A4E-2649E81C5E56}" presName="parentText" presStyleLbl="node1" presStyleIdx="2" presStyleCnt="3" custScaleY="53515">
        <dgm:presLayoutVars>
          <dgm:chMax val="1"/>
          <dgm:bulletEnabled val="1"/>
        </dgm:presLayoutVars>
      </dgm:prSet>
      <dgm:spPr/>
      <dgm:t>
        <a:bodyPr/>
        <a:lstStyle/>
        <a:p>
          <a:endParaRPr lang="en-US"/>
        </a:p>
      </dgm:t>
    </dgm:pt>
    <dgm:pt modelId="{3A9C7D8B-F949-41B1-BC08-71E2CBC9A756}" type="pres">
      <dgm:prSet presAssocID="{8E57D043-E18D-456E-9A4E-2649E81C5E56}" presName="descendantText" presStyleLbl="alignAccFollowNode1" presStyleIdx="2" presStyleCnt="3" custScaleY="57643">
        <dgm:presLayoutVars>
          <dgm:bulletEnabled val="1"/>
        </dgm:presLayoutVars>
      </dgm:prSet>
      <dgm:spPr/>
      <dgm:t>
        <a:bodyPr/>
        <a:lstStyle/>
        <a:p>
          <a:endParaRPr lang="en-US"/>
        </a:p>
      </dgm:t>
    </dgm:pt>
  </dgm:ptLst>
  <dgm:cxnLst>
    <dgm:cxn modelId="{B8CA5A9E-D78B-48AD-9359-E6D7B97FBBEA}" srcId="{8E57D043-E18D-456E-9A4E-2649E81C5E56}" destId="{C0649132-BF32-4B96-B811-20EDBB3DAB91}" srcOrd="1" destOrd="0" parTransId="{8450E033-78A8-48D5-B7F6-622BFB7D0B42}" sibTransId="{2ACE3934-D789-4D5C-87B4-FB320D5C7F8C}"/>
    <dgm:cxn modelId="{2EE3D542-E228-4534-8F57-A8C7F0ADCD1F}" srcId="{C6F7A211-76D4-4164-812F-2A2E9A55D585}" destId="{485EA14A-4ECF-47C8-AA14-C6517BF14847}" srcOrd="3" destOrd="0" parTransId="{52667E1F-08AB-4136-9F04-C0345A0AE38F}" sibTransId="{5E1AA3E8-67CB-4AEB-9CA3-C705A63894E3}"/>
    <dgm:cxn modelId="{A8949114-A5BE-4B27-B491-155EF07C5AC7}" type="presOf" srcId="{C8EAF025-B68B-4F7F-8457-CD21C82BCE0F}" destId="{2B8E74D5-6407-45F5-A3DD-9F44F6A1506C}" srcOrd="0" destOrd="0" presId="urn:microsoft.com/office/officeart/2005/8/layout/vList5"/>
    <dgm:cxn modelId="{2D2EFB00-CA91-4EFE-9D46-A2D9F5838177}" srcId="{8E57D043-E18D-456E-9A4E-2649E81C5E56}" destId="{D10071D6-4F86-48F6-A835-D069431EA399}" srcOrd="0" destOrd="0" parTransId="{D72F80FA-AF11-4258-BA58-3D69AE7190BA}" sibTransId="{F945040A-7F08-4077-9D47-6E94ABDBFB5B}"/>
    <dgm:cxn modelId="{8FD1E355-900A-44CE-9E1F-3EFCB25BCC3B}" type="presOf" srcId="{F9E22308-08E4-4770-B9FB-45BDBADDA50C}" destId="{2ABAF0B7-4F11-4D79-9B01-62354D17A981}" srcOrd="0" destOrd="7" presId="urn:microsoft.com/office/officeart/2005/8/layout/vList5"/>
    <dgm:cxn modelId="{E88E10D8-BAA0-45BF-AC2D-E5C7F934589D}" type="presOf" srcId="{485EA14A-4ECF-47C8-AA14-C6517BF14847}" destId="{2ABAF0B7-4F11-4D79-9B01-62354D17A981}" srcOrd="0" destOrd="5" presId="urn:microsoft.com/office/officeart/2005/8/layout/vList5"/>
    <dgm:cxn modelId="{21445937-0EBF-4CD8-94F2-8D26D1BD8AD9}" type="presOf" srcId="{5218FE10-9E8B-49CA-82C8-4C91341C8353}" destId="{2ABAF0B7-4F11-4D79-9B01-62354D17A981}" srcOrd="0" destOrd="2" presId="urn:microsoft.com/office/officeart/2005/8/layout/vList5"/>
    <dgm:cxn modelId="{E6B1E35F-A9A1-4FE6-954B-F01A9D2EF036}" srcId="{C6F7A211-76D4-4164-812F-2A2E9A55D585}" destId="{81127C4F-1649-4686-97DB-A088501E82D0}" srcOrd="2" destOrd="0" parTransId="{F238D496-7442-4432-9C7F-364EB2EF6627}" sibTransId="{783A3727-2E85-468A-B63B-30AB8117C3C1}"/>
    <dgm:cxn modelId="{E49A905B-B228-402F-A47A-25F2C857D122}" srcId="{C6F7A211-76D4-4164-812F-2A2E9A55D585}" destId="{5218FE10-9E8B-49CA-82C8-4C91341C8353}" srcOrd="0" destOrd="0" parTransId="{3E429CE5-B99D-4683-8F35-F7D7E5C87DA5}" sibTransId="{D10E7BD7-ED0D-4E23-9148-49AFEAFEC0C2}"/>
    <dgm:cxn modelId="{C3F693C5-DB1F-4E86-AF5E-67A53F799586}" type="presOf" srcId="{4EFF5EA3-2086-411C-84D1-51BD6C6FE91D}" destId="{5A594C04-3490-4649-9B5D-5676E82544E8}" srcOrd="0" destOrd="0" presId="urn:microsoft.com/office/officeart/2005/8/layout/vList5"/>
    <dgm:cxn modelId="{8E2DF6D8-5943-4B93-AB1D-FC11B34CD1DF}" srcId="{96C42B0D-C426-4076-8B65-4921B43CA35A}" destId="{4EFF5EA3-2086-411C-84D1-51BD6C6FE91D}" srcOrd="0" destOrd="0" parTransId="{8B198057-DE05-4513-9AB5-D2D292B24111}" sibTransId="{A483D5C9-89AC-45F9-9A49-6B5B0F8BF694}"/>
    <dgm:cxn modelId="{3A27E7E5-58FE-438F-BC26-76B1BC00B1E8}" type="presOf" srcId="{D10071D6-4F86-48F6-A835-D069431EA399}" destId="{3A9C7D8B-F949-41B1-BC08-71E2CBC9A756}" srcOrd="0" destOrd="0" presId="urn:microsoft.com/office/officeart/2005/8/layout/vList5"/>
    <dgm:cxn modelId="{55343D8B-87A0-44E0-8BBF-30BDE542A192}" type="presOf" srcId="{E657C3DC-034A-4FA7-AFEA-6FBA0BADCDD2}" destId="{2ABAF0B7-4F11-4D79-9B01-62354D17A981}" srcOrd="0" destOrd="6" presId="urn:microsoft.com/office/officeart/2005/8/layout/vList5"/>
    <dgm:cxn modelId="{CC193848-5191-417B-B038-C7F059496933}" srcId="{C6F7A211-76D4-4164-812F-2A2E9A55D585}" destId="{F9E22308-08E4-4770-B9FB-45BDBADDA50C}" srcOrd="5" destOrd="0" parTransId="{ACDA7C34-2708-45A7-BD8B-F1039A68F084}" sibTransId="{1B9A87B2-7A91-4187-84D9-8F6E787F9DEF}"/>
    <dgm:cxn modelId="{203DC802-8845-405C-B705-01E490CC5A5A}" srcId="{96C42B0D-C426-4076-8B65-4921B43CA35A}" destId="{8E57D043-E18D-456E-9A4E-2649E81C5E56}" srcOrd="2" destOrd="0" parTransId="{575A6ECE-0FEF-4098-8119-0C99AE9F57DF}" sibTransId="{2008FFF1-7A2D-44DD-AAAA-A5D0A0E62437}"/>
    <dgm:cxn modelId="{18E1D278-D7B6-4100-B8A2-713BF342E50E}" type="presOf" srcId="{119D8750-1633-4385-B6B6-70739FF480BA}" destId="{9D98FD2D-DCD7-490E-8A11-74EB4B4062F4}" srcOrd="0" destOrd="0" presId="urn:microsoft.com/office/officeart/2005/8/layout/vList5"/>
    <dgm:cxn modelId="{A6D9086F-C48D-45BD-95B8-CAE7E9114175}" srcId="{119D8750-1633-4385-B6B6-70739FF480BA}" destId="{B61A471C-3D31-491D-9E42-2B618AC81985}" srcOrd="0" destOrd="0" parTransId="{9DFDF9DC-5F47-4791-89BE-D8FDFB614B58}" sibTransId="{EF5F54A5-C8D3-4781-9A38-A7CF7D49DF23}"/>
    <dgm:cxn modelId="{35D774A4-20E6-493D-B103-88EC180BADEC}" type="presOf" srcId="{96C42B0D-C426-4076-8B65-4921B43CA35A}" destId="{7D10AB81-7FE0-4C3A-9BA0-A2166BEE23CB}" srcOrd="0" destOrd="0" presId="urn:microsoft.com/office/officeart/2005/8/layout/vList5"/>
    <dgm:cxn modelId="{3E210FCC-7FA7-43E9-931D-4CDD942F4378}" srcId="{C6F7A211-76D4-4164-812F-2A2E9A55D585}" destId="{E657C3DC-034A-4FA7-AFEA-6FBA0BADCDD2}" srcOrd="4" destOrd="0" parTransId="{E4A9A46A-25FA-4C37-87DE-7C2A1C292E00}" sibTransId="{D880FEDD-B38D-49EF-9139-74999727A15D}"/>
    <dgm:cxn modelId="{6B8A2E25-F672-4B71-925A-E48B106C94F7}" type="presOf" srcId="{B61A471C-3D31-491D-9E42-2B618AC81985}" destId="{2ABAF0B7-4F11-4D79-9B01-62354D17A981}" srcOrd="0" destOrd="0" presId="urn:microsoft.com/office/officeart/2005/8/layout/vList5"/>
    <dgm:cxn modelId="{4F88EE78-E852-48CF-ADE1-055621D0E723}" type="presOf" srcId="{81127C4F-1649-4686-97DB-A088501E82D0}" destId="{2ABAF0B7-4F11-4D79-9B01-62354D17A981}" srcOrd="0" destOrd="4" presId="urn:microsoft.com/office/officeart/2005/8/layout/vList5"/>
    <dgm:cxn modelId="{DACC7D30-59BB-4D9C-A295-8D48C0327CF3}" srcId="{4EFF5EA3-2086-411C-84D1-51BD6C6FE91D}" destId="{C8EAF025-B68B-4F7F-8457-CD21C82BCE0F}" srcOrd="0" destOrd="0" parTransId="{2E7D0705-40A9-4EF3-B18C-ED9DF019D29C}" sibTransId="{EE0E576F-11A2-494C-9A35-0D790FA15435}"/>
    <dgm:cxn modelId="{584AD054-418D-4E7B-A41C-C469655EC3A0}" type="presOf" srcId="{8E57D043-E18D-456E-9A4E-2649E81C5E56}" destId="{6AF0142E-93F3-4F78-94FD-435BC0724DD0}" srcOrd="0" destOrd="0" presId="urn:microsoft.com/office/officeart/2005/8/layout/vList5"/>
    <dgm:cxn modelId="{F5409EA5-B8AF-4680-8D16-07C4C60C3F94}" type="presOf" srcId="{C0649132-BF32-4B96-B811-20EDBB3DAB91}" destId="{3A9C7D8B-F949-41B1-BC08-71E2CBC9A756}" srcOrd="0" destOrd="1" presId="urn:microsoft.com/office/officeart/2005/8/layout/vList5"/>
    <dgm:cxn modelId="{12C0329E-F657-4395-A47E-31C5D86FC330}" type="presOf" srcId="{C6F7A211-76D4-4164-812F-2A2E9A55D585}" destId="{2ABAF0B7-4F11-4D79-9B01-62354D17A981}" srcOrd="0" destOrd="1" presId="urn:microsoft.com/office/officeart/2005/8/layout/vList5"/>
    <dgm:cxn modelId="{F375018B-965B-44F1-813E-84337C9CD50A}" srcId="{C6F7A211-76D4-4164-812F-2A2E9A55D585}" destId="{D29C70E8-18EA-42AB-9877-E337296258F7}" srcOrd="1" destOrd="0" parTransId="{5F303FF5-86B1-4FE3-8F46-1AEC9B49DF4A}" sibTransId="{CE8AAE78-9952-4713-89AE-FE51FB5F300A}"/>
    <dgm:cxn modelId="{DA41479E-EE3E-4116-8307-908927E6D749}" srcId="{96C42B0D-C426-4076-8B65-4921B43CA35A}" destId="{119D8750-1633-4385-B6B6-70739FF480BA}" srcOrd="1" destOrd="0" parTransId="{883C6D5E-C897-481F-9B0F-86FD6065B4EC}" sibTransId="{6786E639-3D26-4CEF-8B99-05EB534439C1}"/>
    <dgm:cxn modelId="{A8CD8E1F-30CC-4863-A0C2-747AC11D8DBE}" type="presOf" srcId="{D29C70E8-18EA-42AB-9877-E337296258F7}" destId="{2ABAF0B7-4F11-4D79-9B01-62354D17A981}" srcOrd="0" destOrd="3" presId="urn:microsoft.com/office/officeart/2005/8/layout/vList5"/>
    <dgm:cxn modelId="{B8ADC35C-9296-4D1D-9135-A0D0CAD455AC}" srcId="{119D8750-1633-4385-B6B6-70739FF480BA}" destId="{C6F7A211-76D4-4164-812F-2A2E9A55D585}" srcOrd="1" destOrd="0" parTransId="{382A6407-C00B-4F14-8FF2-EB490176B965}" sibTransId="{26BFFF2E-F482-42EA-86C4-570DEC679FE8}"/>
    <dgm:cxn modelId="{6EE5A52D-6D3C-4E04-9FEF-04F025B055F0}" type="presParOf" srcId="{7D10AB81-7FE0-4C3A-9BA0-A2166BEE23CB}" destId="{4B7164C7-C37A-4231-A42B-11B474C017EC}" srcOrd="0" destOrd="0" presId="urn:microsoft.com/office/officeart/2005/8/layout/vList5"/>
    <dgm:cxn modelId="{B11AF664-2A06-439C-A8D5-9757AE726A3A}" type="presParOf" srcId="{4B7164C7-C37A-4231-A42B-11B474C017EC}" destId="{5A594C04-3490-4649-9B5D-5676E82544E8}" srcOrd="0" destOrd="0" presId="urn:microsoft.com/office/officeart/2005/8/layout/vList5"/>
    <dgm:cxn modelId="{05176268-C149-45B0-87C3-9F0772491FDD}" type="presParOf" srcId="{4B7164C7-C37A-4231-A42B-11B474C017EC}" destId="{2B8E74D5-6407-45F5-A3DD-9F44F6A1506C}" srcOrd="1" destOrd="0" presId="urn:microsoft.com/office/officeart/2005/8/layout/vList5"/>
    <dgm:cxn modelId="{44B013C4-B3CF-4A18-BD95-A7F456B7C9CE}" type="presParOf" srcId="{7D10AB81-7FE0-4C3A-9BA0-A2166BEE23CB}" destId="{0379C242-F19E-4CF1-8352-AA029DD22863}" srcOrd="1" destOrd="0" presId="urn:microsoft.com/office/officeart/2005/8/layout/vList5"/>
    <dgm:cxn modelId="{59D6FC4E-417E-4FC3-B583-3754096F7F68}" type="presParOf" srcId="{7D10AB81-7FE0-4C3A-9BA0-A2166BEE23CB}" destId="{889DC827-26AF-4DF9-AB93-38D18521ED22}" srcOrd="2" destOrd="0" presId="urn:microsoft.com/office/officeart/2005/8/layout/vList5"/>
    <dgm:cxn modelId="{8F0FC98B-D7C5-41E9-A94B-F7D0C7DF6301}" type="presParOf" srcId="{889DC827-26AF-4DF9-AB93-38D18521ED22}" destId="{9D98FD2D-DCD7-490E-8A11-74EB4B4062F4}" srcOrd="0" destOrd="0" presId="urn:microsoft.com/office/officeart/2005/8/layout/vList5"/>
    <dgm:cxn modelId="{7C9F2BB8-BC1C-4A61-A272-F06F81909E48}" type="presParOf" srcId="{889DC827-26AF-4DF9-AB93-38D18521ED22}" destId="{2ABAF0B7-4F11-4D79-9B01-62354D17A981}" srcOrd="1" destOrd="0" presId="urn:microsoft.com/office/officeart/2005/8/layout/vList5"/>
    <dgm:cxn modelId="{1CB21DB8-8A21-4307-AAF6-20EA1F28C944}" type="presParOf" srcId="{7D10AB81-7FE0-4C3A-9BA0-A2166BEE23CB}" destId="{1E4F31F6-01DC-44F9-8CA1-C30270204DD3}" srcOrd="3" destOrd="0" presId="urn:microsoft.com/office/officeart/2005/8/layout/vList5"/>
    <dgm:cxn modelId="{F1C2515F-3810-474D-90C8-41D80848AA5E}" type="presParOf" srcId="{7D10AB81-7FE0-4C3A-9BA0-A2166BEE23CB}" destId="{4BBA885B-8F0A-40CD-A85B-506108DD5CAF}" srcOrd="4" destOrd="0" presId="urn:microsoft.com/office/officeart/2005/8/layout/vList5"/>
    <dgm:cxn modelId="{341EAC6F-DD6E-4437-86BC-B402DBA3B1DD}" type="presParOf" srcId="{4BBA885B-8F0A-40CD-A85B-506108DD5CAF}" destId="{6AF0142E-93F3-4F78-94FD-435BC0724DD0}" srcOrd="0" destOrd="0" presId="urn:microsoft.com/office/officeart/2005/8/layout/vList5"/>
    <dgm:cxn modelId="{06FA1F51-FD20-444F-A72F-30BC62D0FDCE}" type="presParOf" srcId="{4BBA885B-8F0A-40CD-A85B-506108DD5CAF}" destId="{3A9C7D8B-F949-41B1-BC08-71E2CBC9A7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93CDE0F-E320-4997-AE03-485BCB0FE17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8604E190-86F1-4C2B-BC2E-83BC1086B550}">
      <dgm:prSet phldrT="[Text]"/>
      <dgm:spPr/>
      <dgm:t>
        <a:bodyPr/>
        <a:lstStyle/>
        <a:p>
          <a:r>
            <a:rPr lang="en-US" dirty="0" smtClean="0"/>
            <a:t>Children’s Benefits</a:t>
          </a:r>
          <a:endParaRPr lang="en-US" dirty="0"/>
        </a:p>
      </dgm:t>
    </dgm:pt>
    <dgm:pt modelId="{3AA49D24-BDD2-48D6-9B9C-17A84A0BB8AB}" type="parTrans" cxnId="{36E7F2BB-1B20-47A6-92F5-763CAF7A3CF2}">
      <dgm:prSet/>
      <dgm:spPr/>
      <dgm:t>
        <a:bodyPr/>
        <a:lstStyle/>
        <a:p>
          <a:endParaRPr lang="en-US"/>
        </a:p>
      </dgm:t>
    </dgm:pt>
    <dgm:pt modelId="{FF7ACFB3-1B15-400E-BD71-F5C5FECA0C20}" type="sibTrans" cxnId="{36E7F2BB-1B20-47A6-92F5-763CAF7A3CF2}">
      <dgm:prSet/>
      <dgm:spPr/>
      <dgm:t>
        <a:bodyPr/>
        <a:lstStyle/>
        <a:p>
          <a:endParaRPr lang="en-US"/>
        </a:p>
      </dgm:t>
    </dgm:pt>
    <dgm:pt modelId="{0418D5C2-F8CD-4D0D-9A57-407E15633263}">
      <dgm:prSet phldrT="[Text]"/>
      <dgm:spPr/>
      <dgm:t>
        <a:bodyPr/>
        <a:lstStyle/>
        <a:p>
          <a:r>
            <a:rPr lang="en-US" dirty="0" smtClean="0"/>
            <a:t>Access to all medical services provided by Medicaid</a:t>
          </a:r>
          <a:endParaRPr lang="en-US" dirty="0"/>
        </a:p>
      </dgm:t>
    </dgm:pt>
    <dgm:pt modelId="{A8B08A17-68CC-4DBE-9579-B1D3E8E8A913}" type="parTrans" cxnId="{F8D93426-1191-477C-B6B1-C66CDAD659ED}">
      <dgm:prSet/>
      <dgm:spPr/>
      <dgm:t>
        <a:bodyPr/>
        <a:lstStyle/>
        <a:p>
          <a:endParaRPr lang="en-US"/>
        </a:p>
      </dgm:t>
    </dgm:pt>
    <dgm:pt modelId="{85650CA7-2107-4C67-B1ED-A6D910C6B0D2}" type="sibTrans" cxnId="{F8D93426-1191-477C-B6B1-C66CDAD659ED}">
      <dgm:prSet/>
      <dgm:spPr/>
      <dgm:t>
        <a:bodyPr/>
        <a:lstStyle/>
        <a:p>
          <a:endParaRPr lang="en-US"/>
        </a:p>
      </dgm:t>
    </dgm:pt>
    <dgm:pt modelId="{370CB1DC-22CA-48D6-870A-F381BD80672F}">
      <dgm:prSet phldrT="[Text]"/>
      <dgm:spPr/>
      <dgm:t>
        <a:bodyPr/>
        <a:lstStyle/>
        <a:p>
          <a:r>
            <a:rPr lang="en-US" dirty="0" smtClean="0"/>
            <a:t>PE applicants choose their MCO</a:t>
          </a:r>
          <a:endParaRPr lang="en-US" dirty="0"/>
        </a:p>
      </dgm:t>
    </dgm:pt>
    <dgm:pt modelId="{D5698852-CF8B-49DC-8B1A-850AD7D7B12F}" type="parTrans" cxnId="{35881295-67DA-47F8-81CB-97D485110F1F}">
      <dgm:prSet/>
      <dgm:spPr/>
      <dgm:t>
        <a:bodyPr/>
        <a:lstStyle/>
        <a:p>
          <a:endParaRPr lang="en-US"/>
        </a:p>
      </dgm:t>
    </dgm:pt>
    <dgm:pt modelId="{7A344C2A-C9BD-48CB-89E2-FA399797A9AD}" type="sibTrans" cxnId="{35881295-67DA-47F8-81CB-97D485110F1F}">
      <dgm:prSet/>
      <dgm:spPr/>
      <dgm:t>
        <a:bodyPr/>
        <a:lstStyle/>
        <a:p>
          <a:endParaRPr lang="en-US"/>
        </a:p>
      </dgm:t>
    </dgm:pt>
    <dgm:pt modelId="{5CA6FF13-6EB4-405C-99FC-CEB923864966}">
      <dgm:prSet phldrT="[Text]"/>
      <dgm:spPr/>
      <dgm:t>
        <a:bodyPr/>
        <a:lstStyle/>
        <a:p>
          <a:r>
            <a:rPr lang="en-US" dirty="0" smtClean="0"/>
            <a:t>PE benefits are provided by the MCO</a:t>
          </a:r>
          <a:endParaRPr lang="en-US" dirty="0"/>
        </a:p>
      </dgm:t>
    </dgm:pt>
    <dgm:pt modelId="{29FEA13F-E1BD-4BDD-8846-58573DFC0926}" type="parTrans" cxnId="{3A98489F-37E1-433B-8C3A-E7C21827A003}">
      <dgm:prSet/>
      <dgm:spPr/>
      <dgm:t>
        <a:bodyPr/>
        <a:lstStyle/>
        <a:p>
          <a:endParaRPr lang="en-US"/>
        </a:p>
      </dgm:t>
    </dgm:pt>
    <dgm:pt modelId="{AE472B75-D24A-4839-8498-072A64A471B4}" type="sibTrans" cxnId="{3A98489F-37E1-433B-8C3A-E7C21827A003}">
      <dgm:prSet/>
      <dgm:spPr/>
      <dgm:t>
        <a:bodyPr/>
        <a:lstStyle/>
        <a:p>
          <a:endParaRPr lang="en-US"/>
        </a:p>
      </dgm:t>
    </dgm:pt>
    <dgm:pt modelId="{8D2C3902-5B83-4092-992F-6EEADC541603}">
      <dgm:prSet phldrT="[Text]"/>
      <dgm:spPr/>
      <dgm:t>
        <a:bodyPr/>
        <a:lstStyle/>
        <a:p>
          <a:r>
            <a:rPr lang="en-US" dirty="0" smtClean="0"/>
            <a:t>Part of KanCare</a:t>
          </a:r>
          <a:endParaRPr lang="en-US" dirty="0"/>
        </a:p>
      </dgm:t>
    </dgm:pt>
    <dgm:pt modelId="{F598EA80-CD20-4958-9AA9-9D61067350A7}" type="parTrans" cxnId="{831E944A-28F1-484A-8745-7CF3CF7B7A77}">
      <dgm:prSet/>
      <dgm:spPr/>
      <dgm:t>
        <a:bodyPr/>
        <a:lstStyle/>
        <a:p>
          <a:endParaRPr lang="en-US"/>
        </a:p>
      </dgm:t>
    </dgm:pt>
    <dgm:pt modelId="{38A6FB12-E770-4E1F-9CAA-5BD1B78BB628}" type="sibTrans" cxnId="{831E944A-28F1-484A-8745-7CF3CF7B7A77}">
      <dgm:prSet/>
      <dgm:spPr/>
      <dgm:t>
        <a:bodyPr/>
        <a:lstStyle/>
        <a:p>
          <a:endParaRPr lang="en-US"/>
        </a:p>
      </dgm:t>
    </dgm:pt>
    <dgm:pt modelId="{C24FF147-1583-4F1E-89E0-9D6C299DAA1F}">
      <dgm:prSet phldrT="[Text]"/>
      <dgm:spPr/>
      <dgm:t>
        <a:bodyPr/>
        <a:lstStyle/>
        <a:p>
          <a:r>
            <a:rPr lang="en-US" dirty="0" smtClean="0"/>
            <a:t>Medical providers must contract with that MCO</a:t>
          </a:r>
          <a:endParaRPr lang="en-US" dirty="0"/>
        </a:p>
      </dgm:t>
    </dgm:pt>
    <dgm:pt modelId="{F7BF2A01-FD78-47CC-9051-0F67090CECAF}" type="parTrans" cxnId="{478FA857-0B86-4336-93EB-304D306B5689}">
      <dgm:prSet/>
      <dgm:spPr/>
      <dgm:t>
        <a:bodyPr/>
        <a:lstStyle/>
        <a:p>
          <a:endParaRPr lang="en-US"/>
        </a:p>
      </dgm:t>
    </dgm:pt>
    <dgm:pt modelId="{50DB9992-0500-46DA-BBA3-D1CB150554B4}" type="sibTrans" cxnId="{478FA857-0B86-4336-93EB-304D306B5689}">
      <dgm:prSet/>
      <dgm:spPr/>
      <dgm:t>
        <a:bodyPr/>
        <a:lstStyle/>
        <a:p>
          <a:endParaRPr lang="en-US"/>
        </a:p>
      </dgm:t>
    </dgm:pt>
    <dgm:pt modelId="{E67C8D9B-4333-4621-B336-F9D7CD335AB5}" type="pres">
      <dgm:prSet presAssocID="{493CDE0F-E320-4997-AE03-485BCB0FE17A}" presName="Name0" presStyleCnt="0">
        <dgm:presLayoutVars>
          <dgm:chPref val="1"/>
          <dgm:dir/>
          <dgm:animOne val="branch"/>
          <dgm:animLvl val="lvl"/>
          <dgm:resizeHandles/>
        </dgm:presLayoutVars>
      </dgm:prSet>
      <dgm:spPr/>
      <dgm:t>
        <a:bodyPr/>
        <a:lstStyle/>
        <a:p>
          <a:endParaRPr lang="en-US"/>
        </a:p>
      </dgm:t>
    </dgm:pt>
    <dgm:pt modelId="{D0C5CD5C-A728-4480-AFB9-3A23D122AFCB}" type="pres">
      <dgm:prSet presAssocID="{8604E190-86F1-4C2B-BC2E-83BC1086B550}" presName="vertOne" presStyleCnt="0"/>
      <dgm:spPr/>
    </dgm:pt>
    <dgm:pt modelId="{517E111D-4D02-4ED9-9DE5-4F24890555F5}" type="pres">
      <dgm:prSet presAssocID="{8604E190-86F1-4C2B-BC2E-83BC1086B550}" presName="txOne" presStyleLbl="node0" presStyleIdx="0" presStyleCnt="1">
        <dgm:presLayoutVars>
          <dgm:chPref val="3"/>
        </dgm:presLayoutVars>
      </dgm:prSet>
      <dgm:spPr/>
      <dgm:t>
        <a:bodyPr/>
        <a:lstStyle/>
        <a:p>
          <a:endParaRPr lang="en-US"/>
        </a:p>
      </dgm:t>
    </dgm:pt>
    <dgm:pt modelId="{D5BA9747-37A4-4F84-BE09-CCC99FD83273}" type="pres">
      <dgm:prSet presAssocID="{8604E190-86F1-4C2B-BC2E-83BC1086B550}" presName="parTransOne" presStyleCnt="0"/>
      <dgm:spPr/>
    </dgm:pt>
    <dgm:pt modelId="{85DCABA5-64D1-4CCC-B438-2C30F5A3EEED}" type="pres">
      <dgm:prSet presAssocID="{8604E190-86F1-4C2B-BC2E-83BC1086B550}" presName="horzOne" presStyleCnt="0"/>
      <dgm:spPr/>
    </dgm:pt>
    <dgm:pt modelId="{D6CDCB1A-90CB-4B25-9000-BAACE1E68DD7}" type="pres">
      <dgm:prSet presAssocID="{0418D5C2-F8CD-4D0D-9A57-407E15633263}" presName="vertTwo" presStyleCnt="0"/>
      <dgm:spPr/>
    </dgm:pt>
    <dgm:pt modelId="{D263225E-BCF9-4A55-9444-ECDAD995E57F}" type="pres">
      <dgm:prSet presAssocID="{0418D5C2-F8CD-4D0D-9A57-407E15633263}" presName="txTwo" presStyleLbl="node2" presStyleIdx="0" presStyleCnt="2">
        <dgm:presLayoutVars>
          <dgm:chPref val="3"/>
        </dgm:presLayoutVars>
      </dgm:prSet>
      <dgm:spPr/>
      <dgm:t>
        <a:bodyPr/>
        <a:lstStyle/>
        <a:p>
          <a:endParaRPr lang="en-US"/>
        </a:p>
      </dgm:t>
    </dgm:pt>
    <dgm:pt modelId="{B7499401-BE38-4F78-884F-3A5E33F75CD3}" type="pres">
      <dgm:prSet presAssocID="{0418D5C2-F8CD-4D0D-9A57-407E15633263}" presName="parTransTwo" presStyleCnt="0"/>
      <dgm:spPr/>
    </dgm:pt>
    <dgm:pt modelId="{421E0CF0-C9DE-4B3F-B720-9FB23E1C0E4F}" type="pres">
      <dgm:prSet presAssocID="{0418D5C2-F8CD-4D0D-9A57-407E15633263}" presName="horzTwo" presStyleCnt="0"/>
      <dgm:spPr/>
    </dgm:pt>
    <dgm:pt modelId="{3310F0EB-6DAE-4456-AB65-4BE8E6FAF133}" type="pres">
      <dgm:prSet presAssocID="{370CB1DC-22CA-48D6-870A-F381BD80672F}" presName="vertThree" presStyleCnt="0"/>
      <dgm:spPr/>
    </dgm:pt>
    <dgm:pt modelId="{5B255C3F-47F2-4534-A01F-6124E3A3DECC}" type="pres">
      <dgm:prSet presAssocID="{370CB1DC-22CA-48D6-870A-F381BD80672F}" presName="txThree" presStyleLbl="node3" presStyleIdx="0" presStyleCnt="3">
        <dgm:presLayoutVars>
          <dgm:chPref val="3"/>
        </dgm:presLayoutVars>
      </dgm:prSet>
      <dgm:spPr/>
      <dgm:t>
        <a:bodyPr/>
        <a:lstStyle/>
        <a:p>
          <a:endParaRPr lang="en-US"/>
        </a:p>
      </dgm:t>
    </dgm:pt>
    <dgm:pt modelId="{3158CA2E-7F75-4E29-8655-51FEBFE6B462}" type="pres">
      <dgm:prSet presAssocID="{370CB1DC-22CA-48D6-870A-F381BD80672F}" presName="horzThree" presStyleCnt="0"/>
      <dgm:spPr/>
    </dgm:pt>
    <dgm:pt modelId="{B896FE94-5EE5-4BA8-96A7-C251C8458417}" type="pres">
      <dgm:prSet presAssocID="{7A344C2A-C9BD-48CB-89E2-FA399797A9AD}" presName="sibSpaceThree" presStyleCnt="0"/>
      <dgm:spPr/>
    </dgm:pt>
    <dgm:pt modelId="{0E172B41-2E98-4804-8F4B-4EB680897C6E}" type="pres">
      <dgm:prSet presAssocID="{5CA6FF13-6EB4-405C-99FC-CEB923864966}" presName="vertThree" presStyleCnt="0"/>
      <dgm:spPr/>
    </dgm:pt>
    <dgm:pt modelId="{2FC69921-4BE0-406D-8504-342C0E79F7A5}" type="pres">
      <dgm:prSet presAssocID="{5CA6FF13-6EB4-405C-99FC-CEB923864966}" presName="txThree" presStyleLbl="node3" presStyleIdx="1" presStyleCnt="3">
        <dgm:presLayoutVars>
          <dgm:chPref val="3"/>
        </dgm:presLayoutVars>
      </dgm:prSet>
      <dgm:spPr/>
      <dgm:t>
        <a:bodyPr/>
        <a:lstStyle/>
        <a:p>
          <a:endParaRPr lang="en-US"/>
        </a:p>
      </dgm:t>
    </dgm:pt>
    <dgm:pt modelId="{403F4DE0-F646-413F-AA56-4CDEB1C1B308}" type="pres">
      <dgm:prSet presAssocID="{5CA6FF13-6EB4-405C-99FC-CEB923864966}" presName="horzThree" presStyleCnt="0"/>
      <dgm:spPr/>
    </dgm:pt>
    <dgm:pt modelId="{FC7F0480-C703-4F98-AA38-466A1EB7D4F5}" type="pres">
      <dgm:prSet presAssocID="{85650CA7-2107-4C67-B1ED-A6D910C6B0D2}" presName="sibSpaceTwo" presStyleCnt="0"/>
      <dgm:spPr/>
    </dgm:pt>
    <dgm:pt modelId="{360C6F3D-735E-44EA-8E1F-3463095F4061}" type="pres">
      <dgm:prSet presAssocID="{8D2C3902-5B83-4092-992F-6EEADC541603}" presName="vertTwo" presStyleCnt="0"/>
      <dgm:spPr/>
    </dgm:pt>
    <dgm:pt modelId="{447A51E0-9860-4459-91A7-EDC6209CE07C}" type="pres">
      <dgm:prSet presAssocID="{8D2C3902-5B83-4092-992F-6EEADC541603}" presName="txTwo" presStyleLbl="node2" presStyleIdx="1" presStyleCnt="2">
        <dgm:presLayoutVars>
          <dgm:chPref val="3"/>
        </dgm:presLayoutVars>
      </dgm:prSet>
      <dgm:spPr/>
      <dgm:t>
        <a:bodyPr/>
        <a:lstStyle/>
        <a:p>
          <a:endParaRPr lang="en-US"/>
        </a:p>
      </dgm:t>
    </dgm:pt>
    <dgm:pt modelId="{0675A016-E8B9-48B3-B95E-C332C08DE6F6}" type="pres">
      <dgm:prSet presAssocID="{8D2C3902-5B83-4092-992F-6EEADC541603}" presName="parTransTwo" presStyleCnt="0"/>
      <dgm:spPr/>
    </dgm:pt>
    <dgm:pt modelId="{B7448BBA-D306-447D-ABD0-F7A7163FDA07}" type="pres">
      <dgm:prSet presAssocID="{8D2C3902-5B83-4092-992F-6EEADC541603}" presName="horzTwo" presStyleCnt="0"/>
      <dgm:spPr/>
    </dgm:pt>
    <dgm:pt modelId="{E48A0F8D-41B9-4669-8990-68FF97240CA7}" type="pres">
      <dgm:prSet presAssocID="{C24FF147-1583-4F1E-89E0-9D6C299DAA1F}" presName="vertThree" presStyleCnt="0"/>
      <dgm:spPr/>
    </dgm:pt>
    <dgm:pt modelId="{309BACBB-9580-4EEB-BD48-1295ED6763AA}" type="pres">
      <dgm:prSet presAssocID="{C24FF147-1583-4F1E-89E0-9D6C299DAA1F}" presName="txThree" presStyleLbl="node3" presStyleIdx="2" presStyleCnt="3">
        <dgm:presLayoutVars>
          <dgm:chPref val="3"/>
        </dgm:presLayoutVars>
      </dgm:prSet>
      <dgm:spPr/>
      <dgm:t>
        <a:bodyPr/>
        <a:lstStyle/>
        <a:p>
          <a:endParaRPr lang="en-US"/>
        </a:p>
      </dgm:t>
    </dgm:pt>
    <dgm:pt modelId="{E99EE110-8F16-472A-84F6-2378BE90FA07}" type="pres">
      <dgm:prSet presAssocID="{C24FF147-1583-4F1E-89E0-9D6C299DAA1F}" presName="horzThree" presStyleCnt="0"/>
      <dgm:spPr/>
    </dgm:pt>
  </dgm:ptLst>
  <dgm:cxnLst>
    <dgm:cxn modelId="{5907E518-861F-43A9-A63E-155FEE88F5DE}" type="presOf" srcId="{5CA6FF13-6EB4-405C-99FC-CEB923864966}" destId="{2FC69921-4BE0-406D-8504-342C0E79F7A5}" srcOrd="0" destOrd="0" presId="urn:microsoft.com/office/officeart/2005/8/layout/hierarchy4"/>
    <dgm:cxn modelId="{831E944A-28F1-484A-8745-7CF3CF7B7A77}" srcId="{8604E190-86F1-4C2B-BC2E-83BC1086B550}" destId="{8D2C3902-5B83-4092-992F-6EEADC541603}" srcOrd="1" destOrd="0" parTransId="{F598EA80-CD20-4958-9AA9-9D61067350A7}" sibTransId="{38A6FB12-E770-4E1F-9CAA-5BD1B78BB628}"/>
    <dgm:cxn modelId="{EB7546E7-DC20-4F3E-A1AC-F6D19C4B6ACC}" type="presOf" srcId="{370CB1DC-22CA-48D6-870A-F381BD80672F}" destId="{5B255C3F-47F2-4534-A01F-6124E3A3DECC}" srcOrd="0" destOrd="0" presId="urn:microsoft.com/office/officeart/2005/8/layout/hierarchy4"/>
    <dgm:cxn modelId="{478FA857-0B86-4336-93EB-304D306B5689}" srcId="{8D2C3902-5B83-4092-992F-6EEADC541603}" destId="{C24FF147-1583-4F1E-89E0-9D6C299DAA1F}" srcOrd="0" destOrd="0" parTransId="{F7BF2A01-FD78-47CC-9051-0F67090CECAF}" sibTransId="{50DB9992-0500-46DA-BBA3-D1CB150554B4}"/>
    <dgm:cxn modelId="{1D757FA0-AD8E-466B-B8B0-6592DE8E7081}" type="presOf" srcId="{8D2C3902-5B83-4092-992F-6EEADC541603}" destId="{447A51E0-9860-4459-91A7-EDC6209CE07C}" srcOrd="0" destOrd="0" presId="urn:microsoft.com/office/officeart/2005/8/layout/hierarchy4"/>
    <dgm:cxn modelId="{EA7AAD9B-DC4A-4B7F-9B50-03DE9A025302}" type="presOf" srcId="{C24FF147-1583-4F1E-89E0-9D6C299DAA1F}" destId="{309BACBB-9580-4EEB-BD48-1295ED6763AA}" srcOrd="0" destOrd="0" presId="urn:microsoft.com/office/officeart/2005/8/layout/hierarchy4"/>
    <dgm:cxn modelId="{35881295-67DA-47F8-81CB-97D485110F1F}" srcId="{0418D5C2-F8CD-4D0D-9A57-407E15633263}" destId="{370CB1DC-22CA-48D6-870A-F381BD80672F}" srcOrd="0" destOrd="0" parTransId="{D5698852-CF8B-49DC-8B1A-850AD7D7B12F}" sibTransId="{7A344C2A-C9BD-48CB-89E2-FA399797A9AD}"/>
    <dgm:cxn modelId="{F8D93426-1191-477C-B6B1-C66CDAD659ED}" srcId="{8604E190-86F1-4C2B-BC2E-83BC1086B550}" destId="{0418D5C2-F8CD-4D0D-9A57-407E15633263}" srcOrd="0" destOrd="0" parTransId="{A8B08A17-68CC-4DBE-9579-B1D3E8E8A913}" sibTransId="{85650CA7-2107-4C67-B1ED-A6D910C6B0D2}"/>
    <dgm:cxn modelId="{36E7F2BB-1B20-47A6-92F5-763CAF7A3CF2}" srcId="{493CDE0F-E320-4997-AE03-485BCB0FE17A}" destId="{8604E190-86F1-4C2B-BC2E-83BC1086B550}" srcOrd="0" destOrd="0" parTransId="{3AA49D24-BDD2-48D6-9B9C-17A84A0BB8AB}" sibTransId="{FF7ACFB3-1B15-400E-BD71-F5C5FECA0C20}"/>
    <dgm:cxn modelId="{3A98489F-37E1-433B-8C3A-E7C21827A003}" srcId="{0418D5C2-F8CD-4D0D-9A57-407E15633263}" destId="{5CA6FF13-6EB4-405C-99FC-CEB923864966}" srcOrd="1" destOrd="0" parTransId="{29FEA13F-E1BD-4BDD-8846-58573DFC0926}" sibTransId="{AE472B75-D24A-4839-8498-072A64A471B4}"/>
    <dgm:cxn modelId="{E4E50024-45B8-41EB-B755-DD969C1F7FB2}" type="presOf" srcId="{493CDE0F-E320-4997-AE03-485BCB0FE17A}" destId="{E67C8D9B-4333-4621-B336-F9D7CD335AB5}" srcOrd="0" destOrd="0" presId="urn:microsoft.com/office/officeart/2005/8/layout/hierarchy4"/>
    <dgm:cxn modelId="{E23C2CE5-E265-44E6-B9C8-60F9F0C7C5FD}" type="presOf" srcId="{8604E190-86F1-4C2B-BC2E-83BC1086B550}" destId="{517E111D-4D02-4ED9-9DE5-4F24890555F5}" srcOrd="0" destOrd="0" presId="urn:microsoft.com/office/officeart/2005/8/layout/hierarchy4"/>
    <dgm:cxn modelId="{7B55F83B-B73C-483E-8F85-2DFDB17FDB41}" type="presOf" srcId="{0418D5C2-F8CD-4D0D-9A57-407E15633263}" destId="{D263225E-BCF9-4A55-9444-ECDAD995E57F}" srcOrd="0" destOrd="0" presId="urn:microsoft.com/office/officeart/2005/8/layout/hierarchy4"/>
    <dgm:cxn modelId="{D11C53BC-FE9D-4D7E-BCA9-D690DD2ACF7E}" type="presParOf" srcId="{E67C8D9B-4333-4621-B336-F9D7CD335AB5}" destId="{D0C5CD5C-A728-4480-AFB9-3A23D122AFCB}" srcOrd="0" destOrd="0" presId="urn:microsoft.com/office/officeart/2005/8/layout/hierarchy4"/>
    <dgm:cxn modelId="{87659CE6-9DD8-42C0-ACC8-2B0BB6A560C4}" type="presParOf" srcId="{D0C5CD5C-A728-4480-AFB9-3A23D122AFCB}" destId="{517E111D-4D02-4ED9-9DE5-4F24890555F5}" srcOrd="0" destOrd="0" presId="urn:microsoft.com/office/officeart/2005/8/layout/hierarchy4"/>
    <dgm:cxn modelId="{0B823373-7E6A-42F1-8469-570CCB51BBDE}" type="presParOf" srcId="{D0C5CD5C-A728-4480-AFB9-3A23D122AFCB}" destId="{D5BA9747-37A4-4F84-BE09-CCC99FD83273}" srcOrd="1" destOrd="0" presId="urn:microsoft.com/office/officeart/2005/8/layout/hierarchy4"/>
    <dgm:cxn modelId="{600D0048-518D-4AB5-B9FD-2F9CA65440C2}" type="presParOf" srcId="{D0C5CD5C-A728-4480-AFB9-3A23D122AFCB}" destId="{85DCABA5-64D1-4CCC-B438-2C30F5A3EEED}" srcOrd="2" destOrd="0" presId="urn:microsoft.com/office/officeart/2005/8/layout/hierarchy4"/>
    <dgm:cxn modelId="{14E96588-C3A0-4B47-8E02-65C3CB1F796A}" type="presParOf" srcId="{85DCABA5-64D1-4CCC-B438-2C30F5A3EEED}" destId="{D6CDCB1A-90CB-4B25-9000-BAACE1E68DD7}" srcOrd="0" destOrd="0" presId="urn:microsoft.com/office/officeart/2005/8/layout/hierarchy4"/>
    <dgm:cxn modelId="{9B001877-F8E3-4936-8E83-9478A37BB06E}" type="presParOf" srcId="{D6CDCB1A-90CB-4B25-9000-BAACE1E68DD7}" destId="{D263225E-BCF9-4A55-9444-ECDAD995E57F}" srcOrd="0" destOrd="0" presId="urn:microsoft.com/office/officeart/2005/8/layout/hierarchy4"/>
    <dgm:cxn modelId="{E230FDA6-ED97-4CE1-AF12-54D883956856}" type="presParOf" srcId="{D6CDCB1A-90CB-4B25-9000-BAACE1E68DD7}" destId="{B7499401-BE38-4F78-884F-3A5E33F75CD3}" srcOrd="1" destOrd="0" presId="urn:microsoft.com/office/officeart/2005/8/layout/hierarchy4"/>
    <dgm:cxn modelId="{05669E96-036D-4A99-AF7B-CC80F3676A50}" type="presParOf" srcId="{D6CDCB1A-90CB-4B25-9000-BAACE1E68DD7}" destId="{421E0CF0-C9DE-4B3F-B720-9FB23E1C0E4F}" srcOrd="2" destOrd="0" presId="urn:microsoft.com/office/officeart/2005/8/layout/hierarchy4"/>
    <dgm:cxn modelId="{8A76E9B2-7A37-45B1-9D22-83F7D737DB89}" type="presParOf" srcId="{421E0CF0-C9DE-4B3F-B720-9FB23E1C0E4F}" destId="{3310F0EB-6DAE-4456-AB65-4BE8E6FAF133}" srcOrd="0" destOrd="0" presId="urn:microsoft.com/office/officeart/2005/8/layout/hierarchy4"/>
    <dgm:cxn modelId="{20C243AF-BD9A-44E5-A329-C28C296E18FD}" type="presParOf" srcId="{3310F0EB-6DAE-4456-AB65-4BE8E6FAF133}" destId="{5B255C3F-47F2-4534-A01F-6124E3A3DECC}" srcOrd="0" destOrd="0" presId="urn:microsoft.com/office/officeart/2005/8/layout/hierarchy4"/>
    <dgm:cxn modelId="{F240FB7D-EFC9-4624-8C0F-DA011B26FE60}" type="presParOf" srcId="{3310F0EB-6DAE-4456-AB65-4BE8E6FAF133}" destId="{3158CA2E-7F75-4E29-8655-51FEBFE6B462}" srcOrd="1" destOrd="0" presId="urn:microsoft.com/office/officeart/2005/8/layout/hierarchy4"/>
    <dgm:cxn modelId="{277DABCD-869E-45DA-B9AA-33019704ACEB}" type="presParOf" srcId="{421E0CF0-C9DE-4B3F-B720-9FB23E1C0E4F}" destId="{B896FE94-5EE5-4BA8-96A7-C251C8458417}" srcOrd="1" destOrd="0" presId="urn:microsoft.com/office/officeart/2005/8/layout/hierarchy4"/>
    <dgm:cxn modelId="{4CA932ED-4DB5-4B8C-8CB7-D9180CF79FF5}" type="presParOf" srcId="{421E0CF0-C9DE-4B3F-B720-9FB23E1C0E4F}" destId="{0E172B41-2E98-4804-8F4B-4EB680897C6E}" srcOrd="2" destOrd="0" presId="urn:microsoft.com/office/officeart/2005/8/layout/hierarchy4"/>
    <dgm:cxn modelId="{E6EE7D9C-F9CF-4B97-A740-1F47C3D48214}" type="presParOf" srcId="{0E172B41-2E98-4804-8F4B-4EB680897C6E}" destId="{2FC69921-4BE0-406D-8504-342C0E79F7A5}" srcOrd="0" destOrd="0" presId="urn:microsoft.com/office/officeart/2005/8/layout/hierarchy4"/>
    <dgm:cxn modelId="{2E573FF3-DDED-4512-A070-CE64F919BFEA}" type="presParOf" srcId="{0E172B41-2E98-4804-8F4B-4EB680897C6E}" destId="{403F4DE0-F646-413F-AA56-4CDEB1C1B308}" srcOrd="1" destOrd="0" presId="urn:microsoft.com/office/officeart/2005/8/layout/hierarchy4"/>
    <dgm:cxn modelId="{66E9A965-D006-4D71-8F59-49BBF15BDEC0}" type="presParOf" srcId="{85DCABA5-64D1-4CCC-B438-2C30F5A3EEED}" destId="{FC7F0480-C703-4F98-AA38-466A1EB7D4F5}" srcOrd="1" destOrd="0" presId="urn:microsoft.com/office/officeart/2005/8/layout/hierarchy4"/>
    <dgm:cxn modelId="{E15A2F97-4870-4684-9001-F3EA041E5301}" type="presParOf" srcId="{85DCABA5-64D1-4CCC-B438-2C30F5A3EEED}" destId="{360C6F3D-735E-44EA-8E1F-3463095F4061}" srcOrd="2" destOrd="0" presId="urn:microsoft.com/office/officeart/2005/8/layout/hierarchy4"/>
    <dgm:cxn modelId="{421A05F4-7A0C-4082-BF0C-8AAE393A85C7}" type="presParOf" srcId="{360C6F3D-735E-44EA-8E1F-3463095F4061}" destId="{447A51E0-9860-4459-91A7-EDC6209CE07C}" srcOrd="0" destOrd="0" presId="urn:microsoft.com/office/officeart/2005/8/layout/hierarchy4"/>
    <dgm:cxn modelId="{E58D8C5C-15BC-4644-B107-EB228FBAD27E}" type="presParOf" srcId="{360C6F3D-735E-44EA-8E1F-3463095F4061}" destId="{0675A016-E8B9-48B3-B95E-C332C08DE6F6}" srcOrd="1" destOrd="0" presId="urn:microsoft.com/office/officeart/2005/8/layout/hierarchy4"/>
    <dgm:cxn modelId="{426CDCAD-613D-417E-B4E1-4BFD4BFACEF5}" type="presParOf" srcId="{360C6F3D-735E-44EA-8E1F-3463095F4061}" destId="{B7448BBA-D306-447D-ABD0-F7A7163FDA07}" srcOrd="2" destOrd="0" presId="urn:microsoft.com/office/officeart/2005/8/layout/hierarchy4"/>
    <dgm:cxn modelId="{63D8795B-D75B-4DBC-8474-11D45D646A8A}" type="presParOf" srcId="{B7448BBA-D306-447D-ABD0-F7A7163FDA07}" destId="{E48A0F8D-41B9-4669-8990-68FF97240CA7}" srcOrd="0" destOrd="0" presId="urn:microsoft.com/office/officeart/2005/8/layout/hierarchy4"/>
    <dgm:cxn modelId="{1AEF1027-8E57-4993-B084-B786830994DE}" type="presParOf" srcId="{E48A0F8D-41B9-4669-8990-68FF97240CA7}" destId="{309BACBB-9580-4EEB-BD48-1295ED6763AA}" srcOrd="0" destOrd="0" presId="urn:microsoft.com/office/officeart/2005/8/layout/hierarchy4"/>
    <dgm:cxn modelId="{C8398857-3246-4169-9FA8-9737BB7EF4C3}" type="presParOf" srcId="{E48A0F8D-41B9-4669-8990-68FF97240CA7}" destId="{E99EE110-8F16-472A-84F6-2378BE90FA0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109CC2-BAED-4902-8FE7-33A31906FC5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26ACCCE-8C59-4A30-84F8-B79216176AAB}">
      <dgm:prSet phldrT="[Text]"/>
      <dgm:spPr/>
      <dgm:t>
        <a:bodyPr/>
        <a:lstStyle/>
        <a:p>
          <a:r>
            <a:rPr lang="en-US" dirty="0" smtClean="0"/>
            <a:t>Pregnant Women’s Benefits</a:t>
          </a:r>
          <a:endParaRPr lang="en-US" dirty="0"/>
        </a:p>
      </dgm:t>
    </dgm:pt>
    <dgm:pt modelId="{45ABF583-AF8C-442C-8D55-04688F01ACAB}" type="parTrans" cxnId="{67EA891F-016F-495B-B76B-7D9BC4D0FA17}">
      <dgm:prSet/>
      <dgm:spPr/>
      <dgm:t>
        <a:bodyPr/>
        <a:lstStyle/>
        <a:p>
          <a:endParaRPr lang="en-US"/>
        </a:p>
      </dgm:t>
    </dgm:pt>
    <dgm:pt modelId="{21F10188-07E0-4088-A51E-2DA2DBE3DC65}" type="sibTrans" cxnId="{67EA891F-016F-495B-B76B-7D9BC4D0FA17}">
      <dgm:prSet/>
      <dgm:spPr/>
      <dgm:t>
        <a:bodyPr/>
        <a:lstStyle/>
        <a:p>
          <a:endParaRPr lang="en-US"/>
        </a:p>
      </dgm:t>
    </dgm:pt>
    <dgm:pt modelId="{A344CDC7-43CB-4EE6-9C4E-26C760E2E0D9}">
      <dgm:prSet phldrT="[Text]"/>
      <dgm:spPr/>
      <dgm:t>
        <a:bodyPr/>
        <a:lstStyle/>
        <a:p>
          <a:r>
            <a:rPr lang="en-US" dirty="0" smtClean="0"/>
            <a:t>Does not cover inpatient care, labor and delivery, or services related to a miscarriage.  </a:t>
          </a:r>
          <a:endParaRPr lang="en-US" dirty="0"/>
        </a:p>
      </dgm:t>
    </dgm:pt>
    <dgm:pt modelId="{1191BC8F-3B57-4A61-93A2-6A201C67DDA8}" type="parTrans" cxnId="{0F128538-43E2-49D0-93FB-2F22283781BE}">
      <dgm:prSet/>
      <dgm:spPr/>
      <dgm:t>
        <a:bodyPr/>
        <a:lstStyle/>
        <a:p>
          <a:endParaRPr lang="en-US"/>
        </a:p>
      </dgm:t>
    </dgm:pt>
    <dgm:pt modelId="{112EA07A-0436-425B-B88E-334B221DFDD5}" type="sibTrans" cxnId="{0F128538-43E2-49D0-93FB-2F22283781BE}">
      <dgm:prSet/>
      <dgm:spPr/>
      <dgm:t>
        <a:bodyPr/>
        <a:lstStyle/>
        <a:p>
          <a:endParaRPr lang="en-US"/>
        </a:p>
      </dgm:t>
    </dgm:pt>
    <dgm:pt modelId="{F73BFE8A-65CB-4538-A0BB-ED651F7467DD}">
      <dgm:prSet phldrT="[Text]"/>
      <dgm:spPr/>
      <dgm:t>
        <a:bodyPr/>
        <a:lstStyle/>
        <a:p>
          <a:r>
            <a:rPr lang="en-US" dirty="0" smtClean="0"/>
            <a:t>Not a part of KanCare.  </a:t>
          </a:r>
          <a:endParaRPr lang="en-US" dirty="0"/>
        </a:p>
      </dgm:t>
    </dgm:pt>
    <dgm:pt modelId="{AE58E270-16AF-4DE4-85CA-CD0DD5A292F2}" type="parTrans" cxnId="{E143A1B8-0207-4B91-83C0-1A68B660D084}">
      <dgm:prSet/>
      <dgm:spPr/>
      <dgm:t>
        <a:bodyPr/>
        <a:lstStyle/>
        <a:p>
          <a:endParaRPr lang="en-US"/>
        </a:p>
      </dgm:t>
    </dgm:pt>
    <dgm:pt modelId="{C092BA18-FC2D-4F94-85F3-B5C639E89C55}" type="sibTrans" cxnId="{E143A1B8-0207-4B91-83C0-1A68B660D084}">
      <dgm:prSet/>
      <dgm:spPr/>
      <dgm:t>
        <a:bodyPr/>
        <a:lstStyle/>
        <a:p>
          <a:endParaRPr lang="en-US"/>
        </a:p>
      </dgm:t>
    </dgm:pt>
    <dgm:pt modelId="{90D1B3FD-1D07-473E-8969-9A4DB5D1B143}">
      <dgm:prSet phldrT="[Text]"/>
      <dgm:spPr/>
      <dgm:t>
        <a:bodyPr/>
        <a:lstStyle/>
        <a:p>
          <a:r>
            <a:rPr lang="en-US" dirty="0" smtClean="0"/>
            <a:t>Coverage is paid fee-for-service.</a:t>
          </a:r>
          <a:endParaRPr lang="en-US" dirty="0"/>
        </a:p>
      </dgm:t>
    </dgm:pt>
    <dgm:pt modelId="{2992C403-C27A-4878-926D-B8CAD13B4CAB}" type="parTrans" cxnId="{4370905E-8FEF-4055-BEB8-ADFC92DE11DA}">
      <dgm:prSet/>
      <dgm:spPr/>
      <dgm:t>
        <a:bodyPr/>
        <a:lstStyle/>
        <a:p>
          <a:endParaRPr lang="en-US"/>
        </a:p>
      </dgm:t>
    </dgm:pt>
    <dgm:pt modelId="{1C772018-BBAC-473C-9BC8-04862FFFFD68}" type="sibTrans" cxnId="{4370905E-8FEF-4055-BEB8-ADFC92DE11DA}">
      <dgm:prSet/>
      <dgm:spPr/>
      <dgm:t>
        <a:bodyPr/>
        <a:lstStyle/>
        <a:p>
          <a:endParaRPr lang="en-US"/>
        </a:p>
      </dgm:t>
    </dgm:pt>
    <dgm:pt modelId="{6D5E569F-4D4C-4C63-BDA2-8AE06F6D878E}">
      <dgm:prSet phldrT="[Text]"/>
      <dgm:spPr/>
      <dgm:t>
        <a:bodyPr/>
        <a:lstStyle/>
        <a:p>
          <a:r>
            <a:rPr lang="en-US" dirty="0" smtClean="0"/>
            <a:t>Ambulatory Prenatal Care</a:t>
          </a:r>
          <a:endParaRPr lang="en-US" dirty="0"/>
        </a:p>
      </dgm:t>
    </dgm:pt>
    <dgm:pt modelId="{42212928-17BE-48A6-A32E-E26443EE0BDE}" type="parTrans" cxnId="{69852493-8974-4E93-B767-224E7DB9D296}">
      <dgm:prSet/>
      <dgm:spPr/>
      <dgm:t>
        <a:bodyPr/>
        <a:lstStyle/>
        <a:p>
          <a:endParaRPr lang="en-US"/>
        </a:p>
      </dgm:t>
    </dgm:pt>
    <dgm:pt modelId="{E7890C61-6FCE-475F-BD6B-838FBA70E46B}" type="sibTrans" cxnId="{69852493-8974-4E93-B767-224E7DB9D296}">
      <dgm:prSet/>
      <dgm:spPr/>
      <dgm:t>
        <a:bodyPr/>
        <a:lstStyle/>
        <a:p>
          <a:endParaRPr lang="en-US"/>
        </a:p>
      </dgm:t>
    </dgm:pt>
    <dgm:pt modelId="{0D5C9964-A041-48D8-B7DD-70F2F131CFD8}">
      <dgm:prSet phldrT="[Text]"/>
      <dgm:spPr/>
      <dgm:t>
        <a:bodyPr/>
        <a:lstStyle/>
        <a:p>
          <a:r>
            <a:rPr lang="en-US" dirty="0" smtClean="0"/>
            <a:t>Providers must accept Kansas Medicaid</a:t>
          </a:r>
          <a:endParaRPr lang="en-US" dirty="0"/>
        </a:p>
      </dgm:t>
    </dgm:pt>
    <dgm:pt modelId="{B1FC2925-3385-4612-9134-F0E2FCBBF566}" type="parTrans" cxnId="{76141A28-3BB1-4BF5-B0A2-1CC29D5BA3EC}">
      <dgm:prSet/>
      <dgm:spPr/>
      <dgm:t>
        <a:bodyPr/>
        <a:lstStyle/>
        <a:p>
          <a:endParaRPr lang="en-US"/>
        </a:p>
      </dgm:t>
    </dgm:pt>
    <dgm:pt modelId="{4DE6AC44-82BE-4873-9510-292811985373}" type="sibTrans" cxnId="{76141A28-3BB1-4BF5-B0A2-1CC29D5BA3EC}">
      <dgm:prSet/>
      <dgm:spPr/>
      <dgm:t>
        <a:bodyPr/>
        <a:lstStyle/>
        <a:p>
          <a:endParaRPr lang="en-US"/>
        </a:p>
      </dgm:t>
    </dgm:pt>
    <dgm:pt modelId="{8958BDFD-BC47-4B54-9F67-207B246C2798}" type="pres">
      <dgm:prSet presAssocID="{23109CC2-BAED-4902-8FE7-33A31906FC5F}" presName="Name0" presStyleCnt="0">
        <dgm:presLayoutVars>
          <dgm:chPref val="1"/>
          <dgm:dir/>
          <dgm:animOne val="branch"/>
          <dgm:animLvl val="lvl"/>
          <dgm:resizeHandles/>
        </dgm:presLayoutVars>
      </dgm:prSet>
      <dgm:spPr/>
      <dgm:t>
        <a:bodyPr/>
        <a:lstStyle/>
        <a:p>
          <a:endParaRPr lang="en-US"/>
        </a:p>
      </dgm:t>
    </dgm:pt>
    <dgm:pt modelId="{735B82FF-687F-4AFA-963E-AB4FA29B24C9}" type="pres">
      <dgm:prSet presAssocID="{526ACCCE-8C59-4A30-84F8-B79216176AAB}" presName="vertOne" presStyleCnt="0"/>
      <dgm:spPr/>
    </dgm:pt>
    <dgm:pt modelId="{511A64DC-39D6-4036-8385-B1FE1C08D485}" type="pres">
      <dgm:prSet presAssocID="{526ACCCE-8C59-4A30-84F8-B79216176AAB}" presName="txOne" presStyleLbl="node0" presStyleIdx="0" presStyleCnt="1">
        <dgm:presLayoutVars>
          <dgm:chPref val="3"/>
        </dgm:presLayoutVars>
      </dgm:prSet>
      <dgm:spPr/>
      <dgm:t>
        <a:bodyPr/>
        <a:lstStyle/>
        <a:p>
          <a:endParaRPr lang="en-US"/>
        </a:p>
      </dgm:t>
    </dgm:pt>
    <dgm:pt modelId="{B19FBA8D-BCDE-4790-B01D-DA215A154AB7}" type="pres">
      <dgm:prSet presAssocID="{526ACCCE-8C59-4A30-84F8-B79216176AAB}" presName="parTransOne" presStyleCnt="0"/>
      <dgm:spPr/>
    </dgm:pt>
    <dgm:pt modelId="{6C88F297-815B-4B67-A170-19AC8181F7D1}" type="pres">
      <dgm:prSet presAssocID="{526ACCCE-8C59-4A30-84F8-B79216176AAB}" presName="horzOne" presStyleCnt="0"/>
      <dgm:spPr/>
    </dgm:pt>
    <dgm:pt modelId="{1A432586-8FAE-4E29-96EC-83A60EF29529}" type="pres">
      <dgm:prSet presAssocID="{A344CDC7-43CB-4EE6-9C4E-26C760E2E0D9}" presName="vertTwo" presStyleCnt="0"/>
      <dgm:spPr/>
    </dgm:pt>
    <dgm:pt modelId="{6C4B2E20-17A2-453E-B8E1-1765BE656364}" type="pres">
      <dgm:prSet presAssocID="{A344CDC7-43CB-4EE6-9C4E-26C760E2E0D9}" presName="txTwo" presStyleLbl="node2" presStyleIdx="0" presStyleCnt="2">
        <dgm:presLayoutVars>
          <dgm:chPref val="3"/>
        </dgm:presLayoutVars>
      </dgm:prSet>
      <dgm:spPr/>
      <dgm:t>
        <a:bodyPr/>
        <a:lstStyle/>
        <a:p>
          <a:endParaRPr lang="en-US"/>
        </a:p>
      </dgm:t>
    </dgm:pt>
    <dgm:pt modelId="{56CF32AF-06F0-46E3-8655-D8CB671E925D}" type="pres">
      <dgm:prSet presAssocID="{A344CDC7-43CB-4EE6-9C4E-26C760E2E0D9}" presName="parTransTwo" presStyleCnt="0"/>
      <dgm:spPr/>
    </dgm:pt>
    <dgm:pt modelId="{2298D4D1-E755-461B-B4E5-3B173FE1658A}" type="pres">
      <dgm:prSet presAssocID="{A344CDC7-43CB-4EE6-9C4E-26C760E2E0D9}" presName="horzTwo" presStyleCnt="0"/>
      <dgm:spPr/>
    </dgm:pt>
    <dgm:pt modelId="{03B3D1B5-D7ED-4651-B4EB-EA9BEA9AE6A2}" type="pres">
      <dgm:prSet presAssocID="{F73BFE8A-65CB-4538-A0BB-ED651F7467DD}" presName="vertThree" presStyleCnt="0"/>
      <dgm:spPr/>
    </dgm:pt>
    <dgm:pt modelId="{EAB74DA4-8ED6-4562-9E13-1B584F3B6F10}" type="pres">
      <dgm:prSet presAssocID="{F73BFE8A-65CB-4538-A0BB-ED651F7467DD}" presName="txThree" presStyleLbl="node3" presStyleIdx="0" presStyleCnt="3">
        <dgm:presLayoutVars>
          <dgm:chPref val="3"/>
        </dgm:presLayoutVars>
      </dgm:prSet>
      <dgm:spPr/>
      <dgm:t>
        <a:bodyPr/>
        <a:lstStyle/>
        <a:p>
          <a:endParaRPr lang="en-US"/>
        </a:p>
      </dgm:t>
    </dgm:pt>
    <dgm:pt modelId="{D9E58143-2CC5-4525-8D64-AB60D16E9528}" type="pres">
      <dgm:prSet presAssocID="{F73BFE8A-65CB-4538-A0BB-ED651F7467DD}" presName="horzThree" presStyleCnt="0"/>
      <dgm:spPr/>
    </dgm:pt>
    <dgm:pt modelId="{EACE9C60-E656-4956-A9B2-B61AAE338B1E}" type="pres">
      <dgm:prSet presAssocID="{C092BA18-FC2D-4F94-85F3-B5C639E89C55}" presName="sibSpaceThree" presStyleCnt="0"/>
      <dgm:spPr/>
    </dgm:pt>
    <dgm:pt modelId="{796E2D1F-4F08-4AAD-9D68-4E9860ABD14A}" type="pres">
      <dgm:prSet presAssocID="{90D1B3FD-1D07-473E-8969-9A4DB5D1B143}" presName="vertThree" presStyleCnt="0"/>
      <dgm:spPr/>
    </dgm:pt>
    <dgm:pt modelId="{664EBBD3-A4DC-4C9D-B6A6-35837B713B6C}" type="pres">
      <dgm:prSet presAssocID="{90D1B3FD-1D07-473E-8969-9A4DB5D1B143}" presName="txThree" presStyleLbl="node3" presStyleIdx="1" presStyleCnt="3">
        <dgm:presLayoutVars>
          <dgm:chPref val="3"/>
        </dgm:presLayoutVars>
      </dgm:prSet>
      <dgm:spPr/>
      <dgm:t>
        <a:bodyPr/>
        <a:lstStyle/>
        <a:p>
          <a:endParaRPr lang="en-US"/>
        </a:p>
      </dgm:t>
    </dgm:pt>
    <dgm:pt modelId="{DEDB6EA1-6BDB-4E5A-A16F-2166DC780A97}" type="pres">
      <dgm:prSet presAssocID="{90D1B3FD-1D07-473E-8969-9A4DB5D1B143}" presName="horzThree" presStyleCnt="0"/>
      <dgm:spPr/>
    </dgm:pt>
    <dgm:pt modelId="{59101318-ADB5-411B-969A-427562E40D70}" type="pres">
      <dgm:prSet presAssocID="{112EA07A-0436-425B-B88E-334B221DFDD5}" presName="sibSpaceTwo" presStyleCnt="0"/>
      <dgm:spPr/>
    </dgm:pt>
    <dgm:pt modelId="{6A4B6ABB-AB05-487C-9014-0DF97088BAF5}" type="pres">
      <dgm:prSet presAssocID="{6D5E569F-4D4C-4C63-BDA2-8AE06F6D878E}" presName="vertTwo" presStyleCnt="0"/>
      <dgm:spPr/>
    </dgm:pt>
    <dgm:pt modelId="{248F337E-F294-4DBA-BAAA-1AE444BD0133}" type="pres">
      <dgm:prSet presAssocID="{6D5E569F-4D4C-4C63-BDA2-8AE06F6D878E}" presName="txTwo" presStyleLbl="node2" presStyleIdx="1" presStyleCnt="2">
        <dgm:presLayoutVars>
          <dgm:chPref val="3"/>
        </dgm:presLayoutVars>
      </dgm:prSet>
      <dgm:spPr/>
      <dgm:t>
        <a:bodyPr/>
        <a:lstStyle/>
        <a:p>
          <a:endParaRPr lang="en-US"/>
        </a:p>
      </dgm:t>
    </dgm:pt>
    <dgm:pt modelId="{1561A8CC-AAE4-47D3-A821-09FE5E94F9A5}" type="pres">
      <dgm:prSet presAssocID="{6D5E569F-4D4C-4C63-BDA2-8AE06F6D878E}" presName="parTransTwo" presStyleCnt="0"/>
      <dgm:spPr/>
    </dgm:pt>
    <dgm:pt modelId="{C1164C34-18A6-43AB-B2E8-706FFAC1EAF6}" type="pres">
      <dgm:prSet presAssocID="{6D5E569F-4D4C-4C63-BDA2-8AE06F6D878E}" presName="horzTwo" presStyleCnt="0"/>
      <dgm:spPr/>
    </dgm:pt>
    <dgm:pt modelId="{E5A85953-E0CF-4861-9B9A-2D500E417CF9}" type="pres">
      <dgm:prSet presAssocID="{0D5C9964-A041-48D8-B7DD-70F2F131CFD8}" presName="vertThree" presStyleCnt="0"/>
      <dgm:spPr/>
    </dgm:pt>
    <dgm:pt modelId="{D2A04EFA-B6A9-485F-8292-62074FF14345}" type="pres">
      <dgm:prSet presAssocID="{0D5C9964-A041-48D8-B7DD-70F2F131CFD8}" presName="txThree" presStyleLbl="node3" presStyleIdx="2" presStyleCnt="3">
        <dgm:presLayoutVars>
          <dgm:chPref val="3"/>
        </dgm:presLayoutVars>
      </dgm:prSet>
      <dgm:spPr/>
      <dgm:t>
        <a:bodyPr/>
        <a:lstStyle/>
        <a:p>
          <a:endParaRPr lang="en-US"/>
        </a:p>
      </dgm:t>
    </dgm:pt>
    <dgm:pt modelId="{65878716-22A5-42D2-9A24-569C6D75834A}" type="pres">
      <dgm:prSet presAssocID="{0D5C9964-A041-48D8-B7DD-70F2F131CFD8}" presName="horzThree" presStyleCnt="0"/>
      <dgm:spPr/>
    </dgm:pt>
  </dgm:ptLst>
  <dgm:cxnLst>
    <dgm:cxn modelId="{0F128538-43E2-49D0-93FB-2F22283781BE}" srcId="{526ACCCE-8C59-4A30-84F8-B79216176AAB}" destId="{A344CDC7-43CB-4EE6-9C4E-26C760E2E0D9}" srcOrd="0" destOrd="0" parTransId="{1191BC8F-3B57-4A61-93A2-6A201C67DDA8}" sibTransId="{112EA07A-0436-425B-B88E-334B221DFDD5}"/>
    <dgm:cxn modelId="{3A7667F2-B240-4596-9C21-F363C6D18CC4}" type="presOf" srcId="{23109CC2-BAED-4902-8FE7-33A31906FC5F}" destId="{8958BDFD-BC47-4B54-9F67-207B246C2798}" srcOrd="0" destOrd="0" presId="urn:microsoft.com/office/officeart/2005/8/layout/hierarchy4"/>
    <dgm:cxn modelId="{DAAB121A-C05B-44E4-9DE8-EEC5462277CF}" type="presOf" srcId="{A344CDC7-43CB-4EE6-9C4E-26C760E2E0D9}" destId="{6C4B2E20-17A2-453E-B8E1-1765BE656364}" srcOrd="0" destOrd="0" presId="urn:microsoft.com/office/officeart/2005/8/layout/hierarchy4"/>
    <dgm:cxn modelId="{E143A1B8-0207-4B91-83C0-1A68B660D084}" srcId="{A344CDC7-43CB-4EE6-9C4E-26C760E2E0D9}" destId="{F73BFE8A-65CB-4538-A0BB-ED651F7467DD}" srcOrd="0" destOrd="0" parTransId="{AE58E270-16AF-4DE4-85CA-CD0DD5A292F2}" sibTransId="{C092BA18-FC2D-4F94-85F3-B5C639E89C55}"/>
    <dgm:cxn modelId="{4370905E-8FEF-4055-BEB8-ADFC92DE11DA}" srcId="{A344CDC7-43CB-4EE6-9C4E-26C760E2E0D9}" destId="{90D1B3FD-1D07-473E-8969-9A4DB5D1B143}" srcOrd="1" destOrd="0" parTransId="{2992C403-C27A-4878-926D-B8CAD13B4CAB}" sibTransId="{1C772018-BBAC-473C-9BC8-04862FFFFD68}"/>
    <dgm:cxn modelId="{69852493-8974-4E93-B767-224E7DB9D296}" srcId="{526ACCCE-8C59-4A30-84F8-B79216176AAB}" destId="{6D5E569F-4D4C-4C63-BDA2-8AE06F6D878E}" srcOrd="1" destOrd="0" parTransId="{42212928-17BE-48A6-A32E-E26443EE0BDE}" sibTransId="{E7890C61-6FCE-475F-BD6B-838FBA70E46B}"/>
    <dgm:cxn modelId="{76141A28-3BB1-4BF5-B0A2-1CC29D5BA3EC}" srcId="{6D5E569F-4D4C-4C63-BDA2-8AE06F6D878E}" destId="{0D5C9964-A041-48D8-B7DD-70F2F131CFD8}" srcOrd="0" destOrd="0" parTransId="{B1FC2925-3385-4612-9134-F0E2FCBBF566}" sibTransId="{4DE6AC44-82BE-4873-9510-292811985373}"/>
    <dgm:cxn modelId="{F945826F-9019-4410-82F1-1234DF07ECD4}" type="presOf" srcId="{90D1B3FD-1D07-473E-8969-9A4DB5D1B143}" destId="{664EBBD3-A4DC-4C9D-B6A6-35837B713B6C}" srcOrd="0" destOrd="0" presId="urn:microsoft.com/office/officeart/2005/8/layout/hierarchy4"/>
    <dgm:cxn modelId="{FB21C9F3-0AB2-4FA3-95FF-3E1CF86BBD06}" type="presOf" srcId="{6D5E569F-4D4C-4C63-BDA2-8AE06F6D878E}" destId="{248F337E-F294-4DBA-BAAA-1AE444BD0133}" srcOrd="0" destOrd="0" presId="urn:microsoft.com/office/officeart/2005/8/layout/hierarchy4"/>
    <dgm:cxn modelId="{6ACFC0AF-06E0-4E11-8AF0-29A22DF5F7CB}" type="presOf" srcId="{F73BFE8A-65CB-4538-A0BB-ED651F7467DD}" destId="{EAB74DA4-8ED6-4562-9E13-1B584F3B6F10}" srcOrd="0" destOrd="0" presId="urn:microsoft.com/office/officeart/2005/8/layout/hierarchy4"/>
    <dgm:cxn modelId="{186D50CC-8F52-4C3F-8B44-0F075DCC4732}" type="presOf" srcId="{0D5C9964-A041-48D8-B7DD-70F2F131CFD8}" destId="{D2A04EFA-B6A9-485F-8292-62074FF14345}" srcOrd="0" destOrd="0" presId="urn:microsoft.com/office/officeart/2005/8/layout/hierarchy4"/>
    <dgm:cxn modelId="{A412A68D-FF27-4367-808A-FF1B76C7EEF1}" type="presOf" srcId="{526ACCCE-8C59-4A30-84F8-B79216176AAB}" destId="{511A64DC-39D6-4036-8385-B1FE1C08D485}" srcOrd="0" destOrd="0" presId="urn:microsoft.com/office/officeart/2005/8/layout/hierarchy4"/>
    <dgm:cxn modelId="{67EA891F-016F-495B-B76B-7D9BC4D0FA17}" srcId="{23109CC2-BAED-4902-8FE7-33A31906FC5F}" destId="{526ACCCE-8C59-4A30-84F8-B79216176AAB}" srcOrd="0" destOrd="0" parTransId="{45ABF583-AF8C-442C-8D55-04688F01ACAB}" sibTransId="{21F10188-07E0-4088-A51E-2DA2DBE3DC65}"/>
    <dgm:cxn modelId="{DF4AFEC1-1317-4884-91EC-C2A94B9AFDEA}" type="presParOf" srcId="{8958BDFD-BC47-4B54-9F67-207B246C2798}" destId="{735B82FF-687F-4AFA-963E-AB4FA29B24C9}" srcOrd="0" destOrd="0" presId="urn:microsoft.com/office/officeart/2005/8/layout/hierarchy4"/>
    <dgm:cxn modelId="{525758D5-2732-4EA1-9B63-271737875C64}" type="presParOf" srcId="{735B82FF-687F-4AFA-963E-AB4FA29B24C9}" destId="{511A64DC-39D6-4036-8385-B1FE1C08D485}" srcOrd="0" destOrd="0" presId="urn:microsoft.com/office/officeart/2005/8/layout/hierarchy4"/>
    <dgm:cxn modelId="{9DB5753D-D073-41A3-A80A-3D36C44F1DCA}" type="presParOf" srcId="{735B82FF-687F-4AFA-963E-AB4FA29B24C9}" destId="{B19FBA8D-BCDE-4790-B01D-DA215A154AB7}" srcOrd="1" destOrd="0" presId="urn:microsoft.com/office/officeart/2005/8/layout/hierarchy4"/>
    <dgm:cxn modelId="{D6889DEA-06FA-495F-BA66-1E2C715507D0}" type="presParOf" srcId="{735B82FF-687F-4AFA-963E-AB4FA29B24C9}" destId="{6C88F297-815B-4B67-A170-19AC8181F7D1}" srcOrd="2" destOrd="0" presId="urn:microsoft.com/office/officeart/2005/8/layout/hierarchy4"/>
    <dgm:cxn modelId="{5409FD27-73C4-414A-90BB-FE0F5FF456C4}" type="presParOf" srcId="{6C88F297-815B-4B67-A170-19AC8181F7D1}" destId="{1A432586-8FAE-4E29-96EC-83A60EF29529}" srcOrd="0" destOrd="0" presId="urn:microsoft.com/office/officeart/2005/8/layout/hierarchy4"/>
    <dgm:cxn modelId="{CCEF9040-67EA-478C-B2CC-144962DBBE70}" type="presParOf" srcId="{1A432586-8FAE-4E29-96EC-83A60EF29529}" destId="{6C4B2E20-17A2-453E-B8E1-1765BE656364}" srcOrd="0" destOrd="0" presId="urn:microsoft.com/office/officeart/2005/8/layout/hierarchy4"/>
    <dgm:cxn modelId="{1CB26ED9-E2C5-47AB-9B57-CE7E12294566}" type="presParOf" srcId="{1A432586-8FAE-4E29-96EC-83A60EF29529}" destId="{56CF32AF-06F0-46E3-8655-D8CB671E925D}" srcOrd="1" destOrd="0" presId="urn:microsoft.com/office/officeart/2005/8/layout/hierarchy4"/>
    <dgm:cxn modelId="{F7F6031B-CE51-40DA-9BC9-3EBC37151120}" type="presParOf" srcId="{1A432586-8FAE-4E29-96EC-83A60EF29529}" destId="{2298D4D1-E755-461B-B4E5-3B173FE1658A}" srcOrd="2" destOrd="0" presId="urn:microsoft.com/office/officeart/2005/8/layout/hierarchy4"/>
    <dgm:cxn modelId="{4955CB7D-8F93-47D2-B8D4-AB2BE9F99A11}" type="presParOf" srcId="{2298D4D1-E755-461B-B4E5-3B173FE1658A}" destId="{03B3D1B5-D7ED-4651-B4EB-EA9BEA9AE6A2}" srcOrd="0" destOrd="0" presId="urn:microsoft.com/office/officeart/2005/8/layout/hierarchy4"/>
    <dgm:cxn modelId="{D9483D9C-051E-4B40-AE8A-9DDFAB63BE17}" type="presParOf" srcId="{03B3D1B5-D7ED-4651-B4EB-EA9BEA9AE6A2}" destId="{EAB74DA4-8ED6-4562-9E13-1B584F3B6F10}" srcOrd="0" destOrd="0" presId="urn:microsoft.com/office/officeart/2005/8/layout/hierarchy4"/>
    <dgm:cxn modelId="{BD4B3692-F27B-4B53-8736-EC130989F66B}" type="presParOf" srcId="{03B3D1B5-D7ED-4651-B4EB-EA9BEA9AE6A2}" destId="{D9E58143-2CC5-4525-8D64-AB60D16E9528}" srcOrd="1" destOrd="0" presId="urn:microsoft.com/office/officeart/2005/8/layout/hierarchy4"/>
    <dgm:cxn modelId="{29DE3FDB-3152-4079-93BD-67B849E214D6}" type="presParOf" srcId="{2298D4D1-E755-461B-B4E5-3B173FE1658A}" destId="{EACE9C60-E656-4956-A9B2-B61AAE338B1E}" srcOrd="1" destOrd="0" presId="urn:microsoft.com/office/officeart/2005/8/layout/hierarchy4"/>
    <dgm:cxn modelId="{4C6A166F-68D9-4C60-A1F6-C479B5370474}" type="presParOf" srcId="{2298D4D1-E755-461B-B4E5-3B173FE1658A}" destId="{796E2D1F-4F08-4AAD-9D68-4E9860ABD14A}" srcOrd="2" destOrd="0" presId="urn:microsoft.com/office/officeart/2005/8/layout/hierarchy4"/>
    <dgm:cxn modelId="{FBC1C00E-5CEF-480B-8A8D-6548E389DD7D}" type="presParOf" srcId="{796E2D1F-4F08-4AAD-9D68-4E9860ABD14A}" destId="{664EBBD3-A4DC-4C9D-B6A6-35837B713B6C}" srcOrd="0" destOrd="0" presId="urn:microsoft.com/office/officeart/2005/8/layout/hierarchy4"/>
    <dgm:cxn modelId="{43B7EBFC-FC66-466A-B9F3-A5C9B790CFE3}" type="presParOf" srcId="{796E2D1F-4F08-4AAD-9D68-4E9860ABD14A}" destId="{DEDB6EA1-6BDB-4E5A-A16F-2166DC780A97}" srcOrd="1" destOrd="0" presId="urn:microsoft.com/office/officeart/2005/8/layout/hierarchy4"/>
    <dgm:cxn modelId="{35B390E4-2F73-4251-948D-B0B7AA4FE92C}" type="presParOf" srcId="{6C88F297-815B-4B67-A170-19AC8181F7D1}" destId="{59101318-ADB5-411B-969A-427562E40D70}" srcOrd="1" destOrd="0" presId="urn:microsoft.com/office/officeart/2005/8/layout/hierarchy4"/>
    <dgm:cxn modelId="{96C03713-7409-45C8-9986-4B2E5C687BE7}" type="presParOf" srcId="{6C88F297-815B-4B67-A170-19AC8181F7D1}" destId="{6A4B6ABB-AB05-487C-9014-0DF97088BAF5}" srcOrd="2" destOrd="0" presId="urn:microsoft.com/office/officeart/2005/8/layout/hierarchy4"/>
    <dgm:cxn modelId="{9D31EB6F-4C4F-43F3-9D0E-57A30C37B782}" type="presParOf" srcId="{6A4B6ABB-AB05-487C-9014-0DF97088BAF5}" destId="{248F337E-F294-4DBA-BAAA-1AE444BD0133}" srcOrd="0" destOrd="0" presId="urn:microsoft.com/office/officeart/2005/8/layout/hierarchy4"/>
    <dgm:cxn modelId="{C1A6FEA5-BAF3-4528-B449-F9E78D15B86C}" type="presParOf" srcId="{6A4B6ABB-AB05-487C-9014-0DF97088BAF5}" destId="{1561A8CC-AAE4-47D3-A821-09FE5E94F9A5}" srcOrd="1" destOrd="0" presId="urn:microsoft.com/office/officeart/2005/8/layout/hierarchy4"/>
    <dgm:cxn modelId="{C076E1F1-5752-4587-A29C-AB73293FFB5F}" type="presParOf" srcId="{6A4B6ABB-AB05-487C-9014-0DF97088BAF5}" destId="{C1164C34-18A6-43AB-B2E8-706FFAC1EAF6}" srcOrd="2" destOrd="0" presId="urn:microsoft.com/office/officeart/2005/8/layout/hierarchy4"/>
    <dgm:cxn modelId="{799A3AE9-6CE0-4CF8-B574-9E71E958942E}" type="presParOf" srcId="{C1164C34-18A6-43AB-B2E8-706FFAC1EAF6}" destId="{E5A85953-E0CF-4861-9B9A-2D500E417CF9}" srcOrd="0" destOrd="0" presId="urn:microsoft.com/office/officeart/2005/8/layout/hierarchy4"/>
    <dgm:cxn modelId="{06522A4C-432A-4994-A6A9-82E463C2240F}" type="presParOf" srcId="{E5A85953-E0CF-4861-9B9A-2D500E417CF9}" destId="{D2A04EFA-B6A9-485F-8292-62074FF14345}" srcOrd="0" destOrd="0" presId="urn:microsoft.com/office/officeart/2005/8/layout/hierarchy4"/>
    <dgm:cxn modelId="{F963AA1D-28BB-40B8-A8BD-242A936EA12C}" type="presParOf" srcId="{E5A85953-E0CF-4861-9B9A-2D500E417CF9}" destId="{65878716-22A5-42D2-9A24-569C6D75834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7CEC767-86AC-4627-8D63-B1CEF6A35CBA}" type="doc">
      <dgm:prSet loTypeId="urn:microsoft.com/office/officeart/2005/8/layout/hList6" loCatId="list" qsTypeId="urn:microsoft.com/office/officeart/2005/8/quickstyle/3d3" qsCatId="3D" csTypeId="urn:microsoft.com/office/officeart/2005/8/colors/accent4_3" csCatId="accent4" phldr="1"/>
      <dgm:spPr/>
      <dgm:t>
        <a:bodyPr/>
        <a:lstStyle/>
        <a:p>
          <a:endParaRPr lang="en-US"/>
        </a:p>
      </dgm:t>
    </dgm:pt>
    <dgm:pt modelId="{BE380C38-7982-4376-B4BD-99E7757133FD}">
      <dgm:prSet phldrT="[Text]"/>
      <dgm:spPr/>
      <dgm:t>
        <a:bodyPr/>
        <a:lstStyle/>
        <a:p>
          <a:r>
            <a:rPr lang="en-US" dirty="0" smtClean="0"/>
            <a:t>Approval</a:t>
          </a:r>
          <a:endParaRPr lang="en-US" dirty="0"/>
        </a:p>
      </dgm:t>
    </dgm:pt>
    <dgm:pt modelId="{1663DE61-0CAE-4084-AFCE-978AE648684D}" type="parTrans" cxnId="{8EFD6DF6-C3B9-4E6D-B742-5EF81B416108}">
      <dgm:prSet/>
      <dgm:spPr/>
      <dgm:t>
        <a:bodyPr/>
        <a:lstStyle/>
        <a:p>
          <a:endParaRPr lang="en-US"/>
        </a:p>
      </dgm:t>
    </dgm:pt>
    <dgm:pt modelId="{7A94E76B-3B25-4F5D-9B97-D03AC00F7A66}" type="sibTrans" cxnId="{8EFD6DF6-C3B9-4E6D-B742-5EF81B416108}">
      <dgm:prSet/>
      <dgm:spPr/>
      <dgm:t>
        <a:bodyPr/>
        <a:lstStyle/>
        <a:p>
          <a:endParaRPr lang="en-US"/>
        </a:p>
      </dgm:t>
    </dgm:pt>
    <dgm:pt modelId="{5D00A2AD-BBF7-48AD-BF5B-FAAD4FC534A7}">
      <dgm:prSet phldrT="[Text]"/>
      <dgm:spPr/>
      <dgm:t>
        <a:bodyPr/>
        <a:lstStyle/>
        <a:p>
          <a:r>
            <a:rPr lang="en-US" dirty="0" smtClean="0"/>
            <a:t>Denial</a:t>
          </a:r>
          <a:endParaRPr lang="en-US" dirty="0"/>
        </a:p>
      </dgm:t>
    </dgm:pt>
    <dgm:pt modelId="{7B5A72E4-0B15-452D-9B44-DF6967250A58}" type="parTrans" cxnId="{68FBA6A8-CECE-4112-A8E5-6F82BD35F7AF}">
      <dgm:prSet/>
      <dgm:spPr/>
      <dgm:t>
        <a:bodyPr/>
        <a:lstStyle/>
        <a:p>
          <a:endParaRPr lang="en-US"/>
        </a:p>
      </dgm:t>
    </dgm:pt>
    <dgm:pt modelId="{643E745F-A93A-4075-8B3D-EB24F71ACB27}" type="sibTrans" cxnId="{68FBA6A8-CECE-4112-A8E5-6F82BD35F7AF}">
      <dgm:prSet/>
      <dgm:spPr/>
      <dgm:t>
        <a:bodyPr/>
        <a:lstStyle/>
        <a:p>
          <a:endParaRPr lang="en-US"/>
        </a:p>
      </dgm:t>
    </dgm:pt>
    <dgm:pt modelId="{7D80E06A-F314-4032-B5CF-1AE585D13FB9}">
      <dgm:prSet phldrT="[Text]"/>
      <dgm:spPr/>
      <dgm:t>
        <a:bodyPr/>
        <a:lstStyle/>
        <a:p>
          <a:r>
            <a:rPr lang="en-US" dirty="0" smtClean="0"/>
            <a:t>Partial Approval</a:t>
          </a:r>
        </a:p>
        <a:p>
          <a:r>
            <a:rPr lang="en-US" dirty="0" smtClean="0"/>
            <a:t>Partial Denial</a:t>
          </a:r>
          <a:endParaRPr lang="en-US" dirty="0"/>
        </a:p>
      </dgm:t>
    </dgm:pt>
    <dgm:pt modelId="{204560CC-3889-4AF8-AD11-3CD28AD5016B}" type="parTrans" cxnId="{B495F54B-DF73-4840-8EF3-5D37A7F3A94F}">
      <dgm:prSet/>
      <dgm:spPr/>
      <dgm:t>
        <a:bodyPr/>
        <a:lstStyle/>
        <a:p>
          <a:endParaRPr lang="en-US"/>
        </a:p>
      </dgm:t>
    </dgm:pt>
    <dgm:pt modelId="{CA4977E1-9F0B-4062-BDC5-8829044B064C}" type="sibTrans" cxnId="{B495F54B-DF73-4840-8EF3-5D37A7F3A94F}">
      <dgm:prSet/>
      <dgm:spPr/>
      <dgm:t>
        <a:bodyPr/>
        <a:lstStyle/>
        <a:p>
          <a:endParaRPr lang="en-US"/>
        </a:p>
      </dgm:t>
    </dgm:pt>
    <dgm:pt modelId="{610FE74E-8CEC-49D4-9201-A43299DE1A36}" type="pres">
      <dgm:prSet presAssocID="{D7CEC767-86AC-4627-8D63-B1CEF6A35CBA}" presName="Name0" presStyleCnt="0">
        <dgm:presLayoutVars>
          <dgm:dir/>
          <dgm:resizeHandles val="exact"/>
        </dgm:presLayoutVars>
      </dgm:prSet>
      <dgm:spPr/>
      <dgm:t>
        <a:bodyPr/>
        <a:lstStyle/>
        <a:p>
          <a:endParaRPr lang="en-US"/>
        </a:p>
      </dgm:t>
    </dgm:pt>
    <dgm:pt modelId="{CC2DB31F-52BB-4607-B498-65B9968328D9}" type="pres">
      <dgm:prSet presAssocID="{BE380C38-7982-4376-B4BD-99E7757133FD}" presName="node" presStyleLbl="node1" presStyleIdx="0" presStyleCnt="3">
        <dgm:presLayoutVars>
          <dgm:bulletEnabled val="1"/>
        </dgm:presLayoutVars>
      </dgm:prSet>
      <dgm:spPr/>
      <dgm:t>
        <a:bodyPr/>
        <a:lstStyle/>
        <a:p>
          <a:endParaRPr lang="en-US"/>
        </a:p>
      </dgm:t>
    </dgm:pt>
    <dgm:pt modelId="{141CBF90-2478-45A8-B424-974C35E92F01}" type="pres">
      <dgm:prSet presAssocID="{7A94E76B-3B25-4F5D-9B97-D03AC00F7A66}" presName="sibTrans" presStyleCnt="0"/>
      <dgm:spPr/>
    </dgm:pt>
    <dgm:pt modelId="{9D1A199A-E9B4-400A-B68B-A1BAC7881CCD}" type="pres">
      <dgm:prSet presAssocID="{5D00A2AD-BBF7-48AD-BF5B-FAAD4FC534A7}" presName="node" presStyleLbl="node1" presStyleIdx="1" presStyleCnt="3">
        <dgm:presLayoutVars>
          <dgm:bulletEnabled val="1"/>
        </dgm:presLayoutVars>
      </dgm:prSet>
      <dgm:spPr/>
      <dgm:t>
        <a:bodyPr/>
        <a:lstStyle/>
        <a:p>
          <a:endParaRPr lang="en-US"/>
        </a:p>
      </dgm:t>
    </dgm:pt>
    <dgm:pt modelId="{D3A145A1-6BF0-4C76-89B4-DD00CA63DD14}" type="pres">
      <dgm:prSet presAssocID="{643E745F-A93A-4075-8B3D-EB24F71ACB27}" presName="sibTrans" presStyleCnt="0"/>
      <dgm:spPr/>
    </dgm:pt>
    <dgm:pt modelId="{70BFAEC9-3A3D-4F1C-9309-2980C4DAC15C}" type="pres">
      <dgm:prSet presAssocID="{7D80E06A-F314-4032-B5CF-1AE585D13FB9}" presName="node" presStyleLbl="node1" presStyleIdx="2" presStyleCnt="3">
        <dgm:presLayoutVars>
          <dgm:bulletEnabled val="1"/>
        </dgm:presLayoutVars>
      </dgm:prSet>
      <dgm:spPr/>
      <dgm:t>
        <a:bodyPr/>
        <a:lstStyle/>
        <a:p>
          <a:endParaRPr lang="en-US"/>
        </a:p>
      </dgm:t>
    </dgm:pt>
  </dgm:ptLst>
  <dgm:cxnLst>
    <dgm:cxn modelId="{2604AF83-B697-46C1-B6D6-B3937E516C20}" type="presOf" srcId="{7D80E06A-F314-4032-B5CF-1AE585D13FB9}" destId="{70BFAEC9-3A3D-4F1C-9309-2980C4DAC15C}" srcOrd="0" destOrd="0" presId="urn:microsoft.com/office/officeart/2005/8/layout/hList6"/>
    <dgm:cxn modelId="{DB62AD9F-D105-4421-89CF-EC26405A3A96}" type="presOf" srcId="{5D00A2AD-BBF7-48AD-BF5B-FAAD4FC534A7}" destId="{9D1A199A-E9B4-400A-B68B-A1BAC7881CCD}" srcOrd="0" destOrd="0" presId="urn:microsoft.com/office/officeart/2005/8/layout/hList6"/>
    <dgm:cxn modelId="{68FBA6A8-CECE-4112-A8E5-6F82BD35F7AF}" srcId="{D7CEC767-86AC-4627-8D63-B1CEF6A35CBA}" destId="{5D00A2AD-BBF7-48AD-BF5B-FAAD4FC534A7}" srcOrd="1" destOrd="0" parTransId="{7B5A72E4-0B15-452D-9B44-DF6967250A58}" sibTransId="{643E745F-A93A-4075-8B3D-EB24F71ACB27}"/>
    <dgm:cxn modelId="{AB4126CC-9714-4787-BD90-8712B75A1B7B}" type="presOf" srcId="{D7CEC767-86AC-4627-8D63-B1CEF6A35CBA}" destId="{610FE74E-8CEC-49D4-9201-A43299DE1A36}" srcOrd="0" destOrd="0" presId="urn:microsoft.com/office/officeart/2005/8/layout/hList6"/>
    <dgm:cxn modelId="{8EFD6DF6-C3B9-4E6D-B742-5EF81B416108}" srcId="{D7CEC767-86AC-4627-8D63-B1CEF6A35CBA}" destId="{BE380C38-7982-4376-B4BD-99E7757133FD}" srcOrd="0" destOrd="0" parTransId="{1663DE61-0CAE-4084-AFCE-978AE648684D}" sibTransId="{7A94E76B-3B25-4F5D-9B97-D03AC00F7A66}"/>
    <dgm:cxn modelId="{4AD89BD1-0A21-4605-86F9-48EC74BD2D95}" type="presOf" srcId="{BE380C38-7982-4376-B4BD-99E7757133FD}" destId="{CC2DB31F-52BB-4607-B498-65B9968328D9}" srcOrd="0" destOrd="0" presId="urn:microsoft.com/office/officeart/2005/8/layout/hList6"/>
    <dgm:cxn modelId="{B495F54B-DF73-4840-8EF3-5D37A7F3A94F}" srcId="{D7CEC767-86AC-4627-8D63-B1CEF6A35CBA}" destId="{7D80E06A-F314-4032-B5CF-1AE585D13FB9}" srcOrd="2" destOrd="0" parTransId="{204560CC-3889-4AF8-AD11-3CD28AD5016B}" sibTransId="{CA4977E1-9F0B-4062-BDC5-8829044B064C}"/>
    <dgm:cxn modelId="{A37AE89F-9C01-4A2A-B558-708C0A469545}" type="presParOf" srcId="{610FE74E-8CEC-49D4-9201-A43299DE1A36}" destId="{CC2DB31F-52BB-4607-B498-65B9968328D9}" srcOrd="0" destOrd="0" presId="urn:microsoft.com/office/officeart/2005/8/layout/hList6"/>
    <dgm:cxn modelId="{09EF6074-7789-45AF-8ED0-6661F611D730}" type="presParOf" srcId="{610FE74E-8CEC-49D4-9201-A43299DE1A36}" destId="{141CBF90-2478-45A8-B424-974C35E92F01}" srcOrd="1" destOrd="0" presId="urn:microsoft.com/office/officeart/2005/8/layout/hList6"/>
    <dgm:cxn modelId="{E829D2DB-D01F-42C8-988B-1859DB7E57C2}" type="presParOf" srcId="{610FE74E-8CEC-49D4-9201-A43299DE1A36}" destId="{9D1A199A-E9B4-400A-B68B-A1BAC7881CCD}" srcOrd="2" destOrd="0" presId="urn:microsoft.com/office/officeart/2005/8/layout/hList6"/>
    <dgm:cxn modelId="{CC54FAF5-B4D0-4C99-AA80-B8954BCC4D73}" type="presParOf" srcId="{610FE74E-8CEC-49D4-9201-A43299DE1A36}" destId="{D3A145A1-6BF0-4C76-89B4-DD00CA63DD14}" srcOrd="3" destOrd="0" presId="urn:microsoft.com/office/officeart/2005/8/layout/hList6"/>
    <dgm:cxn modelId="{91B3102C-359A-4B61-AC63-57FDA06F83C1}" type="presParOf" srcId="{610FE74E-8CEC-49D4-9201-A43299DE1A36}" destId="{70BFAEC9-3A3D-4F1C-9309-2980C4DAC15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D48A0F-8E1E-472F-A0EF-560B7977C8F8}" type="doc">
      <dgm:prSet loTypeId="urn:microsoft.com/office/officeart/2005/8/layout/vList6" loCatId="process" qsTypeId="urn:microsoft.com/office/officeart/2005/8/quickstyle/simple1" qsCatId="simple" csTypeId="urn:microsoft.com/office/officeart/2005/8/colors/accent3_2" csCatId="accent3" phldr="1"/>
      <dgm:spPr/>
      <dgm:t>
        <a:bodyPr/>
        <a:lstStyle/>
        <a:p>
          <a:endParaRPr lang="en-US"/>
        </a:p>
      </dgm:t>
    </dgm:pt>
    <dgm:pt modelId="{81FD2531-A930-420A-B0A9-65B1CA3B0CFB}">
      <dgm:prSet phldrT="[Text]" custT="1"/>
      <dgm:spPr/>
      <dgm:t>
        <a:bodyPr/>
        <a:lstStyle/>
        <a:p>
          <a:r>
            <a:rPr lang="en-US" sz="2000" dirty="0" smtClean="0">
              <a:latin typeface="Arial" panose="020B0604020202020204" pitchFamily="34" charset="0"/>
              <a:cs typeface="Arial" panose="020B0604020202020204" pitchFamily="34" charset="0"/>
            </a:rPr>
            <a:t>Complete the PE Tool</a:t>
          </a:r>
          <a:endParaRPr lang="en-US" sz="2000" dirty="0">
            <a:latin typeface="Arial" panose="020B0604020202020204" pitchFamily="34" charset="0"/>
            <a:cs typeface="Arial" panose="020B0604020202020204" pitchFamily="34" charset="0"/>
          </a:endParaRPr>
        </a:p>
      </dgm:t>
    </dgm:pt>
    <dgm:pt modelId="{09B9E114-943B-446C-8E5E-97A2DF38999D}" type="parTrans" cxnId="{D7B0CF7C-E45F-4AC8-800B-EB04CF34E6EE}">
      <dgm:prSet/>
      <dgm:spPr/>
      <dgm:t>
        <a:bodyPr/>
        <a:lstStyle/>
        <a:p>
          <a:endParaRPr lang="en-US"/>
        </a:p>
      </dgm:t>
    </dgm:pt>
    <dgm:pt modelId="{1B70E4FF-2D75-44B0-8B89-E77EC0CC52DB}" type="sibTrans" cxnId="{D7B0CF7C-E45F-4AC8-800B-EB04CF34E6EE}">
      <dgm:prSet/>
      <dgm:spPr/>
      <dgm:t>
        <a:bodyPr/>
        <a:lstStyle/>
        <a:p>
          <a:endParaRPr lang="en-US"/>
        </a:p>
      </dgm:t>
    </dgm:pt>
    <dgm:pt modelId="{EDF05968-FB3E-4DF5-950B-CD944674F6A1}">
      <dgm:prSet phldrT="[Text]" custT="1"/>
      <dgm:spPr/>
      <dgm:t>
        <a:bodyPr/>
        <a:lstStyle/>
        <a:p>
          <a:r>
            <a:rPr lang="en-US" sz="1400" dirty="0" smtClean="0">
              <a:latin typeface="Arial" panose="020B0604020202020204" pitchFamily="34" charset="0"/>
              <a:cs typeface="Arial" panose="020B0604020202020204" pitchFamily="34" charset="0"/>
            </a:rPr>
            <a:t>The QE staff interview the applicant and complete the PE Tool. </a:t>
          </a:r>
          <a:endParaRPr lang="en-US" sz="1400" dirty="0">
            <a:latin typeface="Arial" panose="020B0604020202020204" pitchFamily="34" charset="0"/>
            <a:cs typeface="Arial" panose="020B0604020202020204" pitchFamily="34" charset="0"/>
          </a:endParaRPr>
        </a:p>
      </dgm:t>
    </dgm:pt>
    <dgm:pt modelId="{1276DBEB-439A-4D05-A86F-585003AD00DC}" type="parTrans" cxnId="{161D00A5-15BA-48A5-95F5-17B97235F3E3}">
      <dgm:prSet/>
      <dgm:spPr/>
      <dgm:t>
        <a:bodyPr/>
        <a:lstStyle/>
        <a:p>
          <a:endParaRPr lang="en-US"/>
        </a:p>
      </dgm:t>
    </dgm:pt>
    <dgm:pt modelId="{310B7999-D6F4-4C3B-B8E2-6A941778B8EA}" type="sibTrans" cxnId="{161D00A5-15BA-48A5-95F5-17B97235F3E3}">
      <dgm:prSet/>
      <dgm:spPr/>
      <dgm:t>
        <a:bodyPr/>
        <a:lstStyle/>
        <a:p>
          <a:endParaRPr lang="en-US"/>
        </a:p>
      </dgm:t>
    </dgm:pt>
    <dgm:pt modelId="{66DDAC1F-EAB8-4B71-9259-A4331116674F}">
      <dgm:prSet phldrT="[Text]" custT="1"/>
      <dgm:spPr/>
      <dgm:t>
        <a:bodyPr/>
        <a:lstStyle/>
        <a:p>
          <a:r>
            <a:rPr lang="en-US" sz="2000" dirty="0" smtClean="0">
              <a:latin typeface="Arial" panose="020B0604020202020204" pitchFamily="34" charset="0"/>
              <a:cs typeface="Arial" panose="020B0604020202020204" pitchFamily="34" charset="0"/>
            </a:rPr>
            <a:t>Complete the PE determination letter and other paperwork</a:t>
          </a:r>
          <a:endParaRPr lang="en-US" sz="2000" dirty="0">
            <a:latin typeface="Arial" panose="020B0604020202020204" pitchFamily="34" charset="0"/>
            <a:cs typeface="Arial" panose="020B0604020202020204" pitchFamily="34" charset="0"/>
          </a:endParaRPr>
        </a:p>
      </dgm:t>
    </dgm:pt>
    <dgm:pt modelId="{927D8E12-F5D1-497B-8372-AD5511FCB0D0}" type="parTrans" cxnId="{811EB76B-9691-4B9B-99AB-0D6283DD1AA3}">
      <dgm:prSet/>
      <dgm:spPr/>
      <dgm:t>
        <a:bodyPr/>
        <a:lstStyle/>
        <a:p>
          <a:endParaRPr lang="en-US"/>
        </a:p>
      </dgm:t>
    </dgm:pt>
    <dgm:pt modelId="{85396F74-C11A-42BA-90A4-7B877D9CC334}" type="sibTrans" cxnId="{811EB76B-9691-4B9B-99AB-0D6283DD1AA3}">
      <dgm:prSet/>
      <dgm:spPr/>
      <dgm:t>
        <a:bodyPr/>
        <a:lstStyle/>
        <a:p>
          <a:endParaRPr lang="en-US"/>
        </a:p>
      </dgm:t>
    </dgm:pt>
    <dgm:pt modelId="{F69B534B-D53B-435D-A29C-DBEF3C5FD56F}">
      <dgm:prSet phldrT="[Text]" custT="1"/>
      <dgm:spPr/>
      <dgm:t>
        <a:bodyPr/>
        <a:lstStyle/>
        <a:p>
          <a:r>
            <a:rPr lang="en-US" sz="1400" dirty="0" smtClean="0">
              <a:latin typeface="Arial" panose="020B0604020202020204" pitchFamily="34" charset="0"/>
              <a:cs typeface="Arial" panose="020B0604020202020204" pitchFamily="34" charset="0"/>
            </a:rPr>
            <a:t>QE staff complete the PE approval and/or denial letter, and ask the applicant if they wish to sign the Release of Information so the QE can serve as a facilitator. </a:t>
          </a:r>
          <a:endParaRPr lang="en-US" sz="1400" dirty="0">
            <a:latin typeface="Arial" panose="020B0604020202020204" pitchFamily="34" charset="0"/>
            <a:cs typeface="Arial" panose="020B0604020202020204" pitchFamily="34" charset="0"/>
          </a:endParaRPr>
        </a:p>
      </dgm:t>
    </dgm:pt>
    <dgm:pt modelId="{49D3F7B6-68B9-4ACB-BB0C-64F5A36D6C5E}" type="parTrans" cxnId="{27FD13AB-F6EA-4C9F-857D-5349D7C85750}">
      <dgm:prSet/>
      <dgm:spPr/>
      <dgm:t>
        <a:bodyPr/>
        <a:lstStyle/>
        <a:p>
          <a:endParaRPr lang="en-US"/>
        </a:p>
      </dgm:t>
    </dgm:pt>
    <dgm:pt modelId="{464562F1-E168-4C6A-8314-9AA90D6F1085}" type="sibTrans" cxnId="{27FD13AB-F6EA-4C9F-857D-5349D7C85750}">
      <dgm:prSet/>
      <dgm:spPr/>
      <dgm:t>
        <a:bodyPr/>
        <a:lstStyle/>
        <a:p>
          <a:endParaRPr lang="en-US"/>
        </a:p>
      </dgm:t>
    </dgm:pt>
    <dgm:pt modelId="{CEC745E9-5EC4-465F-AAEB-188AC0BEACD5}" type="pres">
      <dgm:prSet presAssocID="{16D48A0F-8E1E-472F-A0EF-560B7977C8F8}" presName="Name0" presStyleCnt="0">
        <dgm:presLayoutVars>
          <dgm:dir/>
          <dgm:animLvl val="lvl"/>
          <dgm:resizeHandles/>
        </dgm:presLayoutVars>
      </dgm:prSet>
      <dgm:spPr/>
      <dgm:t>
        <a:bodyPr/>
        <a:lstStyle/>
        <a:p>
          <a:endParaRPr lang="en-US"/>
        </a:p>
      </dgm:t>
    </dgm:pt>
    <dgm:pt modelId="{40EBF3D9-4887-4D51-93A5-9A14A5B76D51}" type="pres">
      <dgm:prSet presAssocID="{81FD2531-A930-420A-B0A9-65B1CA3B0CFB}" presName="linNode" presStyleCnt="0"/>
      <dgm:spPr/>
    </dgm:pt>
    <dgm:pt modelId="{3AB7DBD4-FE63-416E-BFE0-5DED7DCCC710}" type="pres">
      <dgm:prSet presAssocID="{81FD2531-A930-420A-B0A9-65B1CA3B0CFB}" presName="parentShp" presStyleLbl="node1" presStyleIdx="0" presStyleCnt="2">
        <dgm:presLayoutVars>
          <dgm:bulletEnabled val="1"/>
        </dgm:presLayoutVars>
      </dgm:prSet>
      <dgm:spPr/>
      <dgm:t>
        <a:bodyPr/>
        <a:lstStyle/>
        <a:p>
          <a:endParaRPr lang="en-US"/>
        </a:p>
      </dgm:t>
    </dgm:pt>
    <dgm:pt modelId="{5CEF8081-39D5-4FF2-A2CE-742BACD63D0F}" type="pres">
      <dgm:prSet presAssocID="{81FD2531-A930-420A-B0A9-65B1CA3B0CFB}" presName="childShp" presStyleLbl="bgAccFollowNode1" presStyleIdx="0" presStyleCnt="2">
        <dgm:presLayoutVars>
          <dgm:bulletEnabled val="1"/>
        </dgm:presLayoutVars>
      </dgm:prSet>
      <dgm:spPr/>
      <dgm:t>
        <a:bodyPr/>
        <a:lstStyle/>
        <a:p>
          <a:endParaRPr lang="en-US"/>
        </a:p>
      </dgm:t>
    </dgm:pt>
    <dgm:pt modelId="{95F301B0-A49D-467C-AF8B-46D96ECDA7A2}" type="pres">
      <dgm:prSet presAssocID="{1B70E4FF-2D75-44B0-8B89-E77EC0CC52DB}" presName="spacing" presStyleCnt="0"/>
      <dgm:spPr/>
    </dgm:pt>
    <dgm:pt modelId="{45B12103-7D0C-4DB0-9E2A-9DC0053BEDBE}" type="pres">
      <dgm:prSet presAssocID="{66DDAC1F-EAB8-4B71-9259-A4331116674F}" presName="linNode" presStyleCnt="0"/>
      <dgm:spPr/>
    </dgm:pt>
    <dgm:pt modelId="{D4BA227B-7BFA-46D1-8E92-4A13F662B1B3}" type="pres">
      <dgm:prSet presAssocID="{66DDAC1F-EAB8-4B71-9259-A4331116674F}" presName="parentShp" presStyleLbl="node1" presStyleIdx="1" presStyleCnt="2">
        <dgm:presLayoutVars>
          <dgm:bulletEnabled val="1"/>
        </dgm:presLayoutVars>
      </dgm:prSet>
      <dgm:spPr/>
      <dgm:t>
        <a:bodyPr/>
        <a:lstStyle/>
        <a:p>
          <a:endParaRPr lang="en-US"/>
        </a:p>
      </dgm:t>
    </dgm:pt>
    <dgm:pt modelId="{78A4C91E-6A76-497D-B3A9-DC2583F8BFEC}" type="pres">
      <dgm:prSet presAssocID="{66DDAC1F-EAB8-4B71-9259-A4331116674F}" presName="childShp" presStyleLbl="bgAccFollowNode1" presStyleIdx="1" presStyleCnt="2">
        <dgm:presLayoutVars>
          <dgm:bulletEnabled val="1"/>
        </dgm:presLayoutVars>
      </dgm:prSet>
      <dgm:spPr/>
      <dgm:t>
        <a:bodyPr/>
        <a:lstStyle/>
        <a:p>
          <a:endParaRPr lang="en-US"/>
        </a:p>
      </dgm:t>
    </dgm:pt>
  </dgm:ptLst>
  <dgm:cxnLst>
    <dgm:cxn modelId="{256E9F3F-C185-457A-92ED-BE05A05EA25D}" type="presOf" srcId="{81FD2531-A930-420A-B0A9-65B1CA3B0CFB}" destId="{3AB7DBD4-FE63-416E-BFE0-5DED7DCCC710}" srcOrd="0" destOrd="0" presId="urn:microsoft.com/office/officeart/2005/8/layout/vList6"/>
    <dgm:cxn modelId="{5A98103A-8B7E-485F-A8A6-B6E560DAD8B9}" type="presOf" srcId="{66DDAC1F-EAB8-4B71-9259-A4331116674F}" destId="{D4BA227B-7BFA-46D1-8E92-4A13F662B1B3}" srcOrd="0" destOrd="0" presId="urn:microsoft.com/office/officeart/2005/8/layout/vList6"/>
    <dgm:cxn modelId="{FBC33DA5-B24B-4E81-A24D-4FBC1F6ECF0B}" type="presOf" srcId="{EDF05968-FB3E-4DF5-950B-CD944674F6A1}" destId="{5CEF8081-39D5-4FF2-A2CE-742BACD63D0F}" srcOrd="0" destOrd="0" presId="urn:microsoft.com/office/officeart/2005/8/layout/vList6"/>
    <dgm:cxn modelId="{FC0D3F7F-4A97-4FED-B1B3-67AB79C390F9}" type="presOf" srcId="{16D48A0F-8E1E-472F-A0EF-560B7977C8F8}" destId="{CEC745E9-5EC4-465F-AAEB-188AC0BEACD5}" srcOrd="0" destOrd="0" presId="urn:microsoft.com/office/officeart/2005/8/layout/vList6"/>
    <dgm:cxn modelId="{D7B0CF7C-E45F-4AC8-800B-EB04CF34E6EE}" srcId="{16D48A0F-8E1E-472F-A0EF-560B7977C8F8}" destId="{81FD2531-A930-420A-B0A9-65B1CA3B0CFB}" srcOrd="0" destOrd="0" parTransId="{09B9E114-943B-446C-8E5E-97A2DF38999D}" sibTransId="{1B70E4FF-2D75-44B0-8B89-E77EC0CC52DB}"/>
    <dgm:cxn modelId="{27FD13AB-F6EA-4C9F-857D-5349D7C85750}" srcId="{66DDAC1F-EAB8-4B71-9259-A4331116674F}" destId="{F69B534B-D53B-435D-A29C-DBEF3C5FD56F}" srcOrd="0" destOrd="0" parTransId="{49D3F7B6-68B9-4ACB-BB0C-64F5A36D6C5E}" sibTransId="{464562F1-E168-4C6A-8314-9AA90D6F1085}"/>
    <dgm:cxn modelId="{161D00A5-15BA-48A5-95F5-17B97235F3E3}" srcId="{81FD2531-A930-420A-B0A9-65B1CA3B0CFB}" destId="{EDF05968-FB3E-4DF5-950B-CD944674F6A1}" srcOrd="0" destOrd="0" parTransId="{1276DBEB-439A-4D05-A86F-585003AD00DC}" sibTransId="{310B7999-D6F4-4C3B-B8E2-6A941778B8EA}"/>
    <dgm:cxn modelId="{26A1BCD4-0AE2-42C2-A89B-41217864134F}" type="presOf" srcId="{F69B534B-D53B-435D-A29C-DBEF3C5FD56F}" destId="{78A4C91E-6A76-497D-B3A9-DC2583F8BFEC}" srcOrd="0" destOrd="0" presId="urn:microsoft.com/office/officeart/2005/8/layout/vList6"/>
    <dgm:cxn modelId="{811EB76B-9691-4B9B-99AB-0D6283DD1AA3}" srcId="{16D48A0F-8E1E-472F-A0EF-560B7977C8F8}" destId="{66DDAC1F-EAB8-4B71-9259-A4331116674F}" srcOrd="1" destOrd="0" parTransId="{927D8E12-F5D1-497B-8372-AD5511FCB0D0}" sibTransId="{85396F74-C11A-42BA-90A4-7B877D9CC334}"/>
    <dgm:cxn modelId="{87407ADD-2AA6-49CA-9C81-A5994B48E54C}" type="presParOf" srcId="{CEC745E9-5EC4-465F-AAEB-188AC0BEACD5}" destId="{40EBF3D9-4887-4D51-93A5-9A14A5B76D51}" srcOrd="0" destOrd="0" presId="urn:microsoft.com/office/officeart/2005/8/layout/vList6"/>
    <dgm:cxn modelId="{7E63A044-AE45-47DF-A028-DC1878D85794}" type="presParOf" srcId="{40EBF3D9-4887-4D51-93A5-9A14A5B76D51}" destId="{3AB7DBD4-FE63-416E-BFE0-5DED7DCCC710}" srcOrd="0" destOrd="0" presId="urn:microsoft.com/office/officeart/2005/8/layout/vList6"/>
    <dgm:cxn modelId="{01714F10-CB31-44F8-B842-BBB89C51CA8D}" type="presParOf" srcId="{40EBF3D9-4887-4D51-93A5-9A14A5B76D51}" destId="{5CEF8081-39D5-4FF2-A2CE-742BACD63D0F}" srcOrd="1" destOrd="0" presId="urn:microsoft.com/office/officeart/2005/8/layout/vList6"/>
    <dgm:cxn modelId="{C1EF2AF9-EB79-48FB-AF09-1B82D0B3CA17}" type="presParOf" srcId="{CEC745E9-5EC4-465F-AAEB-188AC0BEACD5}" destId="{95F301B0-A49D-467C-AF8B-46D96ECDA7A2}" srcOrd="1" destOrd="0" presId="urn:microsoft.com/office/officeart/2005/8/layout/vList6"/>
    <dgm:cxn modelId="{47996EC3-AA02-4E63-844C-AF06DB868D18}" type="presParOf" srcId="{CEC745E9-5EC4-465F-AAEB-188AC0BEACD5}" destId="{45B12103-7D0C-4DB0-9E2A-9DC0053BEDBE}" srcOrd="2" destOrd="0" presId="urn:microsoft.com/office/officeart/2005/8/layout/vList6"/>
    <dgm:cxn modelId="{6C62E6B4-F63E-4B8D-BD71-511B8A4B47E4}" type="presParOf" srcId="{45B12103-7D0C-4DB0-9E2A-9DC0053BEDBE}" destId="{D4BA227B-7BFA-46D1-8E92-4A13F662B1B3}" srcOrd="0" destOrd="0" presId="urn:microsoft.com/office/officeart/2005/8/layout/vList6"/>
    <dgm:cxn modelId="{57E32547-F154-4C55-9CD2-47B8C41941CE}" type="presParOf" srcId="{45B12103-7D0C-4DB0-9E2A-9DC0053BEDBE}" destId="{78A4C91E-6A76-497D-B3A9-DC2583F8BFE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D48A0F-8E1E-472F-A0EF-560B7977C8F8}" type="doc">
      <dgm:prSet loTypeId="urn:microsoft.com/office/officeart/2005/8/layout/vList6" loCatId="process" qsTypeId="urn:microsoft.com/office/officeart/2005/8/quickstyle/simple1" qsCatId="simple" csTypeId="urn:microsoft.com/office/officeart/2005/8/colors/accent3_2" csCatId="accent3" phldr="1"/>
      <dgm:spPr/>
      <dgm:t>
        <a:bodyPr/>
        <a:lstStyle/>
        <a:p>
          <a:endParaRPr lang="en-US"/>
        </a:p>
      </dgm:t>
    </dgm:pt>
    <dgm:pt modelId="{81FD2531-A930-420A-B0A9-65B1CA3B0CFB}">
      <dgm:prSet phldrT="[Text]" custT="1"/>
      <dgm:spPr/>
      <dgm:t>
        <a:bodyPr/>
        <a:lstStyle/>
        <a:p>
          <a:r>
            <a:rPr lang="en-US" sz="2000" dirty="0" smtClean="0">
              <a:latin typeface="Arial" panose="020B0604020202020204" pitchFamily="34" charset="0"/>
              <a:cs typeface="Arial" panose="020B0604020202020204" pitchFamily="34" charset="0"/>
            </a:rPr>
            <a:t>Assist the applicant with the KanCare application</a:t>
          </a:r>
          <a:endParaRPr lang="en-US" sz="2000" dirty="0">
            <a:latin typeface="Arial" panose="020B0604020202020204" pitchFamily="34" charset="0"/>
            <a:cs typeface="Arial" panose="020B0604020202020204" pitchFamily="34" charset="0"/>
          </a:endParaRPr>
        </a:p>
      </dgm:t>
    </dgm:pt>
    <dgm:pt modelId="{09B9E114-943B-446C-8E5E-97A2DF38999D}" type="parTrans" cxnId="{D7B0CF7C-E45F-4AC8-800B-EB04CF34E6EE}">
      <dgm:prSet/>
      <dgm:spPr/>
      <dgm:t>
        <a:bodyPr/>
        <a:lstStyle/>
        <a:p>
          <a:endParaRPr lang="en-US"/>
        </a:p>
      </dgm:t>
    </dgm:pt>
    <dgm:pt modelId="{1B70E4FF-2D75-44B0-8B89-E77EC0CC52DB}" type="sibTrans" cxnId="{D7B0CF7C-E45F-4AC8-800B-EB04CF34E6EE}">
      <dgm:prSet/>
      <dgm:spPr/>
      <dgm:t>
        <a:bodyPr/>
        <a:lstStyle/>
        <a:p>
          <a:endParaRPr lang="en-US"/>
        </a:p>
      </dgm:t>
    </dgm:pt>
    <dgm:pt modelId="{EDF05968-FB3E-4DF5-950B-CD944674F6A1}">
      <dgm:prSet phldrT="[Text]"/>
      <dgm:spPr/>
      <dgm:t>
        <a:bodyPr/>
        <a:lstStyle/>
        <a:p>
          <a:r>
            <a:rPr lang="en-US" dirty="0" smtClean="0">
              <a:latin typeface="Arial" panose="020B0604020202020204" pitchFamily="34" charset="0"/>
              <a:cs typeface="Arial" panose="020B0604020202020204" pitchFamily="34" charset="0"/>
            </a:rPr>
            <a:t>The QE staff assist the applicant in creation of an online account and completion of the online KanCare application. </a:t>
          </a:r>
          <a:endParaRPr lang="en-US" dirty="0">
            <a:latin typeface="Arial" panose="020B0604020202020204" pitchFamily="34" charset="0"/>
            <a:cs typeface="Arial" panose="020B0604020202020204" pitchFamily="34" charset="0"/>
          </a:endParaRPr>
        </a:p>
      </dgm:t>
    </dgm:pt>
    <dgm:pt modelId="{1276DBEB-439A-4D05-A86F-585003AD00DC}" type="parTrans" cxnId="{161D00A5-15BA-48A5-95F5-17B97235F3E3}">
      <dgm:prSet/>
      <dgm:spPr/>
      <dgm:t>
        <a:bodyPr/>
        <a:lstStyle/>
        <a:p>
          <a:endParaRPr lang="en-US"/>
        </a:p>
      </dgm:t>
    </dgm:pt>
    <dgm:pt modelId="{310B7999-D6F4-4C3B-B8E2-6A941778B8EA}" type="sibTrans" cxnId="{161D00A5-15BA-48A5-95F5-17B97235F3E3}">
      <dgm:prSet/>
      <dgm:spPr/>
      <dgm:t>
        <a:bodyPr/>
        <a:lstStyle/>
        <a:p>
          <a:endParaRPr lang="en-US"/>
        </a:p>
      </dgm:t>
    </dgm:pt>
    <dgm:pt modelId="{66DDAC1F-EAB8-4B71-9259-A4331116674F}">
      <dgm:prSet phldrT="[Text]" custT="1"/>
      <dgm:spPr/>
      <dgm:t>
        <a:bodyPr/>
        <a:lstStyle/>
        <a:p>
          <a:r>
            <a:rPr lang="en-US" sz="2000" dirty="0" smtClean="0">
              <a:latin typeface="Arial" panose="020B0604020202020204" pitchFamily="34" charset="0"/>
              <a:cs typeface="Arial" panose="020B0604020202020204" pitchFamily="34" charset="0"/>
            </a:rPr>
            <a:t>Fax all documents to the Clearinghouse</a:t>
          </a:r>
          <a:endParaRPr lang="en-US" sz="2000" dirty="0">
            <a:latin typeface="Arial" panose="020B0604020202020204" pitchFamily="34" charset="0"/>
            <a:cs typeface="Arial" panose="020B0604020202020204" pitchFamily="34" charset="0"/>
          </a:endParaRPr>
        </a:p>
      </dgm:t>
    </dgm:pt>
    <dgm:pt modelId="{927D8E12-F5D1-497B-8372-AD5511FCB0D0}" type="parTrans" cxnId="{811EB76B-9691-4B9B-99AB-0D6283DD1AA3}">
      <dgm:prSet/>
      <dgm:spPr/>
      <dgm:t>
        <a:bodyPr/>
        <a:lstStyle/>
        <a:p>
          <a:endParaRPr lang="en-US"/>
        </a:p>
      </dgm:t>
    </dgm:pt>
    <dgm:pt modelId="{85396F74-C11A-42BA-90A4-7B877D9CC334}" type="sibTrans" cxnId="{811EB76B-9691-4B9B-99AB-0D6283DD1AA3}">
      <dgm:prSet/>
      <dgm:spPr/>
      <dgm:t>
        <a:bodyPr/>
        <a:lstStyle/>
        <a:p>
          <a:endParaRPr lang="en-US"/>
        </a:p>
      </dgm:t>
    </dgm:pt>
    <dgm:pt modelId="{F69B534B-D53B-435D-A29C-DBEF3C5FD56F}">
      <dgm:prSet phldrT="[Text]"/>
      <dgm:spPr/>
      <dgm:t>
        <a:bodyPr/>
        <a:lstStyle/>
        <a:p>
          <a:r>
            <a:rPr lang="en-US" dirty="0" smtClean="0">
              <a:latin typeface="Arial" panose="020B0604020202020204" pitchFamily="34" charset="0"/>
              <a:cs typeface="Arial" panose="020B0604020202020204" pitchFamily="34" charset="0"/>
            </a:rPr>
            <a:t>QE staff compile all documentation related to the PE determination and fax it to the Clearinghouse.  </a:t>
          </a:r>
          <a:endParaRPr lang="en-US" dirty="0">
            <a:latin typeface="Arial" panose="020B0604020202020204" pitchFamily="34" charset="0"/>
            <a:cs typeface="Arial" panose="020B0604020202020204" pitchFamily="34" charset="0"/>
          </a:endParaRPr>
        </a:p>
      </dgm:t>
    </dgm:pt>
    <dgm:pt modelId="{49D3F7B6-68B9-4ACB-BB0C-64F5A36D6C5E}" type="parTrans" cxnId="{27FD13AB-F6EA-4C9F-857D-5349D7C85750}">
      <dgm:prSet/>
      <dgm:spPr/>
      <dgm:t>
        <a:bodyPr/>
        <a:lstStyle/>
        <a:p>
          <a:endParaRPr lang="en-US"/>
        </a:p>
      </dgm:t>
    </dgm:pt>
    <dgm:pt modelId="{464562F1-E168-4C6A-8314-9AA90D6F1085}" type="sibTrans" cxnId="{27FD13AB-F6EA-4C9F-857D-5349D7C85750}">
      <dgm:prSet/>
      <dgm:spPr/>
      <dgm:t>
        <a:bodyPr/>
        <a:lstStyle/>
        <a:p>
          <a:endParaRPr lang="en-US"/>
        </a:p>
      </dgm:t>
    </dgm:pt>
    <dgm:pt modelId="{CEC745E9-5EC4-465F-AAEB-188AC0BEACD5}" type="pres">
      <dgm:prSet presAssocID="{16D48A0F-8E1E-472F-A0EF-560B7977C8F8}" presName="Name0" presStyleCnt="0">
        <dgm:presLayoutVars>
          <dgm:dir/>
          <dgm:animLvl val="lvl"/>
          <dgm:resizeHandles/>
        </dgm:presLayoutVars>
      </dgm:prSet>
      <dgm:spPr/>
      <dgm:t>
        <a:bodyPr/>
        <a:lstStyle/>
        <a:p>
          <a:endParaRPr lang="en-US"/>
        </a:p>
      </dgm:t>
    </dgm:pt>
    <dgm:pt modelId="{40EBF3D9-4887-4D51-93A5-9A14A5B76D51}" type="pres">
      <dgm:prSet presAssocID="{81FD2531-A930-420A-B0A9-65B1CA3B0CFB}" presName="linNode" presStyleCnt="0"/>
      <dgm:spPr/>
    </dgm:pt>
    <dgm:pt modelId="{3AB7DBD4-FE63-416E-BFE0-5DED7DCCC710}" type="pres">
      <dgm:prSet presAssocID="{81FD2531-A930-420A-B0A9-65B1CA3B0CFB}" presName="parentShp" presStyleLbl="node1" presStyleIdx="0" presStyleCnt="2">
        <dgm:presLayoutVars>
          <dgm:bulletEnabled val="1"/>
        </dgm:presLayoutVars>
      </dgm:prSet>
      <dgm:spPr/>
      <dgm:t>
        <a:bodyPr/>
        <a:lstStyle/>
        <a:p>
          <a:endParaRPr lang="en-US"/>
        </a:p>
      </dgm:t>
    </dgm:pt>
    <dgm:pt modelId="{5CEF8081-39D5-4FF2-A2CE-742BACD63D0F}" type="pres">
      <dgm:prSet presAssocID="{81FD2531-A930-420A-B0A9-65B1CA3B0CFB}" presName="childShp" presStyleLbl="bgAccFollowNode1" presStyleIdx="0" presStyleCnt="2">
        <dgm:presLayoutVars>
          <dgm:bulletEnabled val="1"/>
        </dgm:presLayoutVars>
      </dgm:prSet>
      <dgm:spPr/>
      <dgm:t>
        <a:bodyPr/>
        <a:lstStyle/>
        <a:p>
          <a:endParaRPr lang="en-US"/>
        </a:p>
      </dgm:t>
    </dgm:pt>
    <dgm:pt modelId="{95F301B0-A49D-467C-AF8B-46D96ECDA7A2}" type="pres">
      <dgm:prSet presAssocID="{1B70E4FF-2D75-44B0-8B89-E77EC0CC52DB}" presName="spacing" presStyleCnt="0"/>
      <dgm:spPr/>
    </dgm:pt>
    <dgm:pt modelId="{45B12103-7D0C-4DB0-9E2A-9DC0053BEDBE}" type="pres">
      <dgm:prSet presAssocID="{66DDAC1F-EAB8-4B71-9259-A4331116674F}" presName="linNode" presStyleCnt="0"/>
      <dgm:spPr/>
    </dgm:pt>
    <dgm:pt modelId="{D4BA227B-7BFA-46D1-8E92-4A13F662B1B3}" type="pres">
      <dgm:prSet presAssocID="{66DDAC1F-EAB8-4B71-9259-A4331116674F}" presName="parentShp" presStyleLbl="node1" presStyleIdx="1" presStyleCnt="2">
        <dgm:presLayoutVars>
          <dgm:bulletEnabled val="1"/>
        </dgm:presLayoutVars>
      </dgm:prSet>
      <dgm:spPr/>
      <dgm:t>
        <a:bodyPr/>
        <a:lstStyle/>
        <a:p>
          <a:endParaRPr lang="en-US"/>
        </a:p>
      </dgm:t>
    </dgm:pt>
    <dgm:pt modelId="{78A4C91E-6A76-497D-B3A9-DC2583F8BFEC}" type="pres">
      <dgm:prSet presAssocID="{66DDAC1F-EAB8-4B71-9259-A4331116674F}" presName="childShp" presStyleLbl="bgAccFollowNode1" presStyleIdx="1" presStyleCnt="2">
        <dgm:presLayoutVars>
          <dgm:bulletEnabled val="1"/>
        </dgm:presLayoutVars>
      </dgm:prSet>
      <dgm:spPr/>
      <dgm:t>
        <a:bodyPr/>
        <a:lstStyle/>
        <a:p>
          <a:endParaRPr lang="en-US"/>
        </a:p>
      </dgm:t>
    </dgm:pt>
  </dgm:ptLst>
  <dgm:cxnLst>
    <dgm:cxn modelId="{C9DC5837-C216-4063-BBFE-3CA52C341922}" type="presOf" srcId="{66DDAC1F-EAB8-4B71-9259-A4331116674F}" destId="{D4BA227B-7BFA-46D1-8E92-4A13F662B1B3}" srcOrd="0" destOrd="0" presId="urn:microsoft.com/office/officeart/2005/8/layout/vList6"/>
    <dgm:cxn modelId="{CCD09C05-8D9E-4D11-A2B7-9E8E7570E7C6}" type="presOf" srcId="{16D48A0F-8E1E-472F-A0EF-560B7977C8F8}" destId="{CEC745E9-5EC4-465F-AAEB-188AC0BEACD5}" srcOrd="0" destOrd="0" presId="urn:microsoft.com/office/officeart/2005/8/layout/vList6"/>
    <dgm:cxn modelId="{57E48B6E-9A60-4CAA-AF80-31357A3E480B}" type="presOf" srcId="{F69B534B-D53B-435D-A29C-DBEF3C5FD56F}" destId="{78A4C91E-6A76-497D-B3A9-DC2583F8BFEC}" srcOrd="0" destOrd="0" presId="urn:microsoft.com/office/officeart/2005/8/layout/vList6"/>
    <dgm:cxn modelId="{DE32BC13-4D1D-4533-9584-13E0C24D091A}" type="presOf" srcId="{EDF05968-FB3E-4DF5-950B-CD944674F6A1}" destId="{5CEF8081-39D5-4FF2-A2CE-742BACD63D0F}" srcOrd="0" destOrd="0" presId="urn:microsoft.com/office/officeart/2005/8/layout/vList6"/>
    <dgm:cxn modelId="{D7B0CF7C-E45F-4AC8-800B-EB04CF34E6EE}" srcId="{16D48A0F-8E1E-472F-A0EF-560B7977C8F8}" destId="{81FD2531-A930-420A-B0A9-65B1CA3B0CFB}" srcOrd="0" destOrd="0" parTransId="{09B9E114-943B-446C-8E5E-97A2DF38999D}" sibTransId="{1B70E4FF-2D75-44B0-8B89-E77EC0CC52DB}"/>
    <dgm:cxn modelId="{27FD13AB-F6EA-4C9F-857D-5349D7C85750}" srcId="{66DDAC1F-EAB8-4B71-9259-A4331116674F}" destId="{F69B534B-D53B-435D-A29C-DBEF3C5FD56F}" srcOrd="0" destOrd="0" parTransId="{49D3F7B6-68B9-4ACB-BB0C-64F5A36D6C5E}" sibTransId="{464562F1-E168-4C6A-8314-9AA90D6F1085}"/>
    <dgm:cxn modelId="{FC05B002-05BC-4C2D-A59D-E95A89C00F41}" type="presOf" srcId="{81FD2531-A930-420A-B0A9-65B1CA3B0CFB}" destId="{3AB7DBD4-FE63-416E-BFE0-5DED7DCCC710}" srcOrd="0" destOrd="0" presId="urn:microsoft.com/office/officeart/2005/8/layout/vList6"/>
    <dgm:cxn modelId="{161D00A5-15BA-48A5-95F5-17B97235F3E3}" srcId="{81FD2531-A930-420A-B0A9-65B1CA3B0CFB}" destId="{EDF05968-FB3E-4DF5-950B-CD944674F6A1}" srcOrd="0" destOrd="0" parTransId="{1276DBEB-439A-4D05-A86F-585003AD00DC}" sibTransId="{310B7999-D6F4-4C3B-B8E2-6A941778B8EA}"/>
    <dgm:cxn modelId="{811EB76B-9691-4B9B-99AB-0D6283DD1AA3}" srcId="{16D48A0F-8E1E-472F-A0EF-560B7977C8F8}" destId="{66DDAC1F-EAB8-4B71-9259-A4331116674F}" srcOrd="1" destOrd="0" parTransId="{927D8E12-F5D1-497B-8372-AD5511FCB0D0}" sibTransId="{85396F74-C11A-42BA-90A4-7B877D9CC334}"/>
    <dgm:cxn modelId="{D17F5F45-D596-40A2-8CD7-86BDF18034EC}" type="presParOf" srcId="{CEC745E9-5EC4-465F-AAEB-188AC0BEACD5}" destId="{40EBF3D9-4887-4D51-93A5-9A14A5B76D51}" srcOrd="0" destOrd="0" presId="urn:microsoft.com/office/officeart/2005/8/layout/vList6"/>
    <dgm:cxn modelId="{66D5DA94-EE49-4BC0-B0D8-F87B571A3E63}" type="presParOf" srcId="{40EBF3D9-4887-4D51-93A5-9A14A5B76D51}" destId="{3AB7DBD4-FE63-416E-BFE0-5DED7DCCC710}" srcOrd="0" destOrd="0" presId="urn:microsoft.com/office/officeart/2005/8/layout/vList6"/>
    <dgm:cxn modelId="{3E4401A9-074A-4B8C-9243-771265196A6A}" type="presParOf" srcId="{40EBF3D9-4887-4D51-93A5-9A14A5B76D51}" destId="{5CEF8081-39D5-4FF2-A2CE-742BACD63D0F}" srcOrd="1" destOrd="0" presId="urn:microsoft.com/office/officeart/2005/8/layout/vList6"/>
    <dgm:cxn modelId="{614DD596-4DED-40C1-8DAD-F309EB3318DC}" type="presParOf" srcId="{CEC745E9-5EC4-465F-AAEB-188AC0BEACD5}" destId="{95F301B0-A49D-467C-AF8B-46D96ECDA7A2}" srcOrd="1" destOrd="0" presId="urn:microsoft.com/office/officeart/2005/8/layout/vList6"/>
    <dgm:cxn modelId="{48A52489-E6B8-43A1-A23F-716350D7B6B2}" type="presParOf" srcId="{CEC745E9-5EC4-465F-AAEB-188AC0BEACD5}" destId="{45B12103-7D0C-4DB0-9E2A-9DC0053BEDBE}" srcOrd="2" destOrd="0" presId="urn:microsoft.com/office/officeart/2005/8/layout/vList6"/>
    <dgm:cxn modelId="{462FDFCB-F8F1-4928-AE6A-9E028D487A7E}" type="presParOf" srcId="{45B12103-7D0C-4DB0-9E2A-9DC0053BEDBE}" destId="{D4BA227B-7BFA-46D1-8E92-4A13F662B1B3}" srcOrd="0" destOrd="0" presId="urn:microsoft.com/office/officeart/2005/8/layout/vList6"/>
    <dgm:cxn modelId="{109E03F0-06C4-4388-A1F8-4CF3B15F1B01}" type="presParOf" srcId="{45B12103-7D0C-4DB0-9E2A-9DC0053BEDBE}" destId="{78A4C91E-6A76-497D-B3A9-DC2583F8BFE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AA9CD7-3973-4FD5-A61A-5F448DB36125}" type="doc">
      <dgm:prSet loTypeId="urn:microsoft.com/office/officeart/2005/8/layout/radial5" loCatId="cycle" qsTypeId="urn:microsoft.com/office/officeart/2005/8/quickstyle/3d2" qsCatId="3D" csTypeId="urn:microsoft.com/office/officeart/2005/8/colors/accent1_2" csCatId="accent1" phldr="1"/>
      <dgm:spPr/>
      <dgm:t>
        <a:bodyPr/>
        <a:lstStyle/>
        <a:p>
          <a:endParaRPr lang="en-US"/>
        </a:p>
      </dgm:t>
    </dgm:pt>
    <dgm:pt modelId="{A523EB48-F8C6-4128-B493-D91FEEF8875E}">
      <dgm:prSet phldrT="[Text]"/>
      <dgm:spPr/>
      <dgm:t>
        <a:bodyPr/>
        <a:lstStyle/>
        <a:p>
          <a:r>
            <a:rPr lang="en-US" dirty="0" smtClean="0"/>
            <a:t>General Eligibility</a:t>
          </a:r>
          <a:endParaRPr lang="en-US" dirty="0"/>
        </a:p>
      </dgm:t>
    </dgm:pt>
    <dgm:pt modelId="{8EB0C101-9351-4F00-B530-B8C374B07F00}" type="parTrans" cxnId="{ECCD890E-76F0-40F9-B034-1F627E2CE0C3}">
      <dgm:prSet/>
      <dgm:spPr/>
      <dgm:t>
        <a:bodyPr/>
        <a:lstStyle/>
        <a:p>
          <a:endParaRPr lang="en-US"/>
        </a:p>
      </dgm:t>
    </dgm:pt>
    <dgm:pt modelId="{38EECBB4-F493-492D-91C7-756525937518}" type="sibTrans" cxnId="{ECCD890E-76F0-40F9-B034-1F627E2CE0C3}">
      <dgm:prSet/>
      <dgm:spPr/>
      <dgm:t>
        <a:bodyPr/>
        <a:lstStyle/>
        <a:p>
          <a:endParaRPr lang="en-US"/>
        </a:p>
      </dgm:t>
    </dgm:pt>
    <dgm:pt modelId="{8491F7E6-A06E-4177-9571-F1ED4B2FC380}">
      <dgm:prSet phldrT="[Text]"/>
      <dgm:spPr/>
      <dgm:t>
        <a:bodyPr/>
        <a:lstStyle/>
        <a:p>
          <a:r>
            <a:rPr lang="en-US" dirty="0" smtClean="0"/>
            <a:t>Resident of Kansas</a:t>
          </a:r>
          <a:endParaRPr lang="en-US" dirty="0"/>
        </a:p>
      </dgm:t>
    </dgm:pt>
    <dgm:pt modelId="{0E98932F-1756-4489-B5D3-15330531FF76}" type="parTrans" cxnId="{3F396A71-4689-448C-B099-4B5F076BCD8F}">
      <dgm:prSet/>
      <dgm:spPr/>
      <dgm:t>
        <a:bodyPr/>
        <a:lstStyle/>
        <a:p>
          <a:endParaRPr lang="en-US"/>
        </a:p>
      </dgm:t>
    </dgm:pt>
    <dgm:pt modelId="{EF210A2D-E3FA-408B-AF7D-D8C2C2330474}" type="sibTrans" cxnId="{3F396A71-4689-448C-B099-4B5F076BCD8F}">
      <dgm:prSet/>
      <dgm:spPr/>
      <dgm:t>
        <a:bodyPr/>
        <a:lstStyle/>
        <a:p>
          <a:endParaRPr lang="en-US"/>
        </a:p>
      </dgm:t>
    </dgm:pt>
    <dgm:pt modelId="{29D4C687-74DB-49D5-B0F2-D5B85999CC9B}">
      <dgm:prSet phldrT="[Text]"/>
      <dgm:spPr/>
      <dgm:t>
        <a:bodyPr/>
        <a:lstStyle/>
        <a:p>
          <a:r>
            <a:rPr lang="en-US" dirty="0" smtClean="0"/>
            <a:t>Citizenship and Alienage</a:t>
          </a:r>
          <a:endParaRPr lang="en-US" dirty="0"/>
        </a:p>
      </dgm:t>
    </dgm:pt>
    <dgm:pt modelId="{80AAC5D5-D890-4A85-B593-D49761856CDF}" type="parTrans" cxnId="{FCC9413C-85DF-4279-BB13-82FEB4190B7E}">
      <dgm:prSet/>
      <dgm:spPr/>
      <dgm:t>
        <a:bodyPr/>
        <a:lstStyle/>
        <a:p>
          <a:endParaRPr lang="en-US"/>
        </a:p>
      </dgm:t>
    </dgm:pt>
    <dgm:pt modelId="{7B50E46A-976B-4EA2-920E-6D70303FB856}" type="sibTrans" cxnId="{FCC9413C-85DF-4279-BB13-82FEB4190B7E}">
      <dgm:prSet/>
      <dgm:spPr/>
      <dgm:t>
        <a:bodyPr/>
        <a:lstStyle/>
        <a:p>
          <a:endParaRPr lang="en-US"/>
        </a:p>
      </dgm:t>
    </dgm:pt>
    <dgm:pt modelId="{6C64FCD0-2433-4FEE-AFF1-D26BED1E5657}">
      <dgm:prSet phldrT="[Text]"/>
      <dgm:spPr/>
      <dgm:t>
        <a:bodyPr/>
        <a:lstStyle/>
        <a:p>
          <a:r>
            <a:rPr lang="en-US" dirty="0" smtClean="0"/>
            <a:t>Age</a:t>
          </a:r>
          <a:endParaRPr lang="en-US" dirty="0"/>
        </a:p>
      </dgm:t>
    </dgm:pt>
    <dgm:pt modelId="{016D1749-A092-4480-99D8-5D7BC068DAD3}" type="parTrans" cxnId="{D45218EA-EB92-4359-BBA9-CBCA840A7639}">
      <dgm:prSet/>
      <dgm:spPr/>
      <dgm:t>
        <a:bodyPr/>
        <a:lstStyle/>
        <a:p>
          <a:endParaRPr lang="en-US"/>
        </a:p>
      </dgm:t>
    </dgm:pt>
    <dgm:pt modelId="{C17F157B-6BF3-41E9-9CD0-6DCD9DB44EF8}" type="sibTrans" cxnId="{D45218EA-EB92-4359-BBA9-CBCA840A7639}">
      <dgm:prSet/>
      <dgm:spPr/>
      <dgm:t>
        <a:bodyPr/>
        <a:lstStyle/>
        <a:p>
          <a:endParaRPr lang="en-US"/>
        </a:p>
      </dgm:t>
    </dgm:pt>
    <dgm:pt modelId="{120A6C70-BA57-4921-80F0-76F34F87A641}">
      <dgm:prSet phldrT="[Text]"/>
      <dgm:spPr/>
      <dgm:t>
        <a:bodyPr/>
        <a:lstStyle/>
        <a:p>
          <a:r>
            <a:rPr lang="en-US" dirty="0" smtClean="0"/>
            <a:t>Limitations</a:t>
          </a:r>
          <a:endParaRPr lang="en-US" dirty="0"/>
        </a:p>
      </dgm:t>
    </dgm:pt>
    <dgm:pt modelId="{275FE19F-77A7-4103-BB7E-C3307A083503}" type="parTrans" cxnId="{1A9B19E8-D6E5-4DC4-8A9E-F428C0398EDC}">
      <dgm:prSet/>
      <dgm:spPr/>
      <dgm:t>
        <a:bodyPr/>
        <a:lstStyle/>
        <a:p>
          <a:endParaRPr lang="en-US"/>
        </a:p>
      </dgm:t>
    </dgm:pt>
    <dgm:pt modelId="{30B75372-EA61-4877-A0FC-59692C421426}" type="sibTrans" cxnId="{1A9B19E8-D6E5-4DC4-8A9E-F428C0398EDC}">
      <dgm:prSet/>
      <dgm:spPr/>
      <dgm:t>
        <a:bodyPr/>
        <a:lstStyle/>
        <a:p>
          <a:endParaRPr lang="en-US"/>
        </a:p>
      </dgm:t>
    </dgm:pt>
    <dgm:pt modelId="{2E9965CB-59C9-4C0C-A621-1F6AB1159B8C}">
      <dgm:prSet/>
      <dgm:spPr/>
      <dgm:t>
        <a:bodyPr/>
        <a:lstStyle/>
        <a:p>
          <a:r>
            <a:rPr lang="en-US" dirty="0" smtClean="0"/>
            <a:t>Who Can Apply</a:t>
          </a:r>
          <a:endParaRPr lang="en-US" dirty="0"/>
        </a:p>
      </dgm:t>
    </dgm:pt>
    <dgm:pt modelId="{CEA83056-1345-4C81-B081-D16FC637C1F3}" type="parTrans" cxnId="{840D540E-2177-4D6A-BCD3-957F63E1D3C5}">
      <dgm:prSet/>
      <dgm:spPr/>
      <dgm:t>
        <a:bodyPr/>
        <a:lstStyle/>
        <a:p>
          <a:endParaRPr lang="en-US"/>
        </a:p>
      </dgm:t>
    </dgm:pt>
    <dgm:pt modelId="{BCDF3DAB-A9AB-49BF-BF15-75D780B18638}" type="sibTrans" cxnId="{840D540E-2177-4D6A-BCD3-957F63E1D3C5}">
      <dgm:prSet/>
      <dgm:spPr/>
      <dgm:t>
        <a:bodyPr/>
        <a:lstStyle/>
        <a:p>
          <a:endParaRPr lang="en-US"/>
        </a:p>
      </dgm:t>
    </dgm:pt>
    <dgm:pt modelId="{1570FD6F-1070-4E81-B0DD-B693B8292927}">
      <dgm:prSet/>
      <dgm:spPr/>
      <dgm:t>
        <a:bodyPr/>
        <a:lstStyle/>
        <a:p>
          <a:r>
            <a:rPr lang="en-US" dirty="0" smtClean="0"/>
            <a:t>Income</a:t>
          </a:r>
          <a:endParaRPr lang="en-US" dirty="0"/>
        </a:p>
      </dgm:t>
    </dgm:pt>
    <dgm:pt modelId="{90CEF90F-2BF4-43C6-8B9F-FDB25117EC35}" type="parTrans" cxnId="{C1DD5781-53AC-45B3-A049-74C8B15242A8}">
      <dgm:prSet/>
      <dgm:spPr/>
      <dgm:t>
        <a:bodyPr/>
        <a:lstStyle/>
        <a:p>
          <a:endParaRPr lang="en-US"/>
        </a:p>
      </dgm:t>
    </dgm:pt>
    <dgm:pt modelId="{B14D91F7-6D11-4F31-81F5-C733DA827EFF}" type="sibTrans" cxnId="{C1DD5781-53AC-45B3-A049-74C8B15242A8}">
      <dgm:prSet/>
      <dgm:spPr/>
      <dgm:t>
        <a:bodyPr/>
        <a:lstStyle/>
        <a:p>
          <a:endParaRPr lang="en-US"/>
        </a:p>
      </dgm:t>
    </dgm:pt>
    <dgm:pt modelId="{8A3058C2-CF44-497C-A0B4-2C6CA61BB029}" type="pres">
      <dgm:prSet presAssocID="{B9AA9CD7-3973-4FD5-A61A-5F448DB36125}" presName="Name0" presStyleCnt="0">
        <dgm:presLayoutVars>
          <dgm:chMax val="1"/>
          <dgm:dir/>
          <dgm:animLvl val="ctr"/>
          <dgm:resizeHandles val="exact"/>
        </dgm:presLayoutVars>
      </dgm:prSet>
      <dgm:spPr/>
      <dgm:t>
        <a:bodyPr/>
        <a:lstStyle/>
        <a:p>
          <a:endParaRPr lang="en-US"/>
        </a:p>
      </dgm:t>
    </dgm:pt>
    <dgm:pt modelId="{DC0E86E4-3AAF-49E8-A8D2-8E0FAE846EE2}" type="pres">
      <dgm:prSet presAssocID="{A523EB48-F8C6-4128-B493-D91FEEF8875E}" presName="centerShape" presStyleLbl="node0" presStyleIdx="0" presStyleCnt="1"/>
      <dgm:spPr/>
      <dgm:t>
        <a:bodyPr/>
        <a:lstStyle/>
        <a:p>
          <a:endParaRPr lang="en-US"/>
        </a:p>
      </dgm:t>
    </dgm:pt>
    <dgm:pt modelId="{03976110-0FE6-45E5-BCE2-C2F29AC862C9}" type="pres">
      <dgm:prSet presAssocID="{0E98932F-1756-4489-B5D3-15330531FF76}" presName="parTrans" presStyleLbl="sibTrans2D1" presStyleIdx="0" presStyleCnt="6"/>
      <dgm:spPr/>
      <dgm:t>
        <a:bodyPr/>
        <a:lstStyle/>
        <a:p>
          <a:endParaRPr lang="en-US"/>
        </a:p>
      </dgm:t>
    </dgm:pt>
    <dgm:pt modelId="{826589FD-359B-45A2-B96A-9F0AE7474933}" type="pres">
      <dgm:prSet presAssocID="{0E98932F-1756-4489-B5D3-15330531FF76}" presName="connectorText" presStyleLbl="sibTrans2D1" presStyleIdx="0" presStyleCnt="6"/>
      <dgm:spPr/>
      <dgm:t>
        <a:bodyPr/>
        <a:lstStyle/>
        <a:p>
          <a:endParaRPr lang="en-US"/>
        </a:p>
      </dgm:t>
    </dgm:pt>
    <dgm:pt modelId="{5B6D7DE3-232B-405E-996D-2F8EA6433ADE}" type="pres">
      <dgm:prSet presAssocID="{8491F7E6-A06E-4177-9571-F1ED4B2FC380}" presName="node" presStyleLbl="node1" presStyleIdx="0" presStyleCnt="6">
        <dgm:presLayoutVars>
          <dgm:bulletEnabled val="1"/>
        </dgm:presLayoutVars>
      </dgm:prSet>
      <dgm:spPr/>
      <dgm:t>
        <a:bodyPr/>
        <a:lstStyle/>
        <a:p>
          <a:endParaRPr lang="en-US"/>
        </a:p>
      </dgm:t>
    </dgm:pt>
    <dgm:pt modelId="{E44F71D8-A8B7-44B9-813B-1507A1B6E7C5}" type="pres">
      <dgm:prSet presAssocID="{80AAC5D5-D890-4A85-B593-D49761856CDF}" presName="parTrans" presStyleLbl="sibTrans2D1" presStyleIdx="1" presStyleCnt="6"/>
      <dgm:spPr/>
      <dgm:t>
        <a:bodyPr/>
        <a:lstStyle/>
        <a:p>
          <a:endParaRPr lang="en-US"/>
        </a:p>
      </dgm:t>
    </dgm:pt>
    <dgm:pt modelId="{FE90B53A-1A73-40AD-84B1-444BDCB4676D}" type="pres">
      <dgm:prSet presAssocID="{80AAC5D5-D890-4A85-B593-D49761856CDF}" presName="connectorText" presStyleLbl="sibTrans2D1" presStyleIdx="1" presStyleCnt="6"/>
      <dgm:spPr/>
      <dgm:t>
        <a:bodyPr/>
        <a:lstStyle/>
        <a:p>
          <a:endParaRPr lang="en-US"/>
        </a:p>
      </dgm:t>
    </dgm:pt>
    <dgm:pt modelId="{C50D2F50-110C-4553-B06A-0C6E8B76C8E7}" type="pres">
      <dgm:prSet presAssocID="{29D4C687-74DB-49D5-B0F2-D5B85999CC9B}" presName="node" presStyleLbl="node1" presStyleIdx="1" presStyleCnt="6">
        <dgm:presLayoutVars>
          <dgm:bulletEnabled val="1"/>
        </dgm:presLayoutVars>
      </dgm:prSet>
      <dgm:spPr/>
      <dgm:t>
        <a:bodyPr/>
        <a:lstStyle/>
        <a:p>
          <a:endParaRPr lang="en-US"/>
        </a:p>
      </dgm:t>
    </dgm:pt>
    <dgm:pt modelId="{F071042D-A006-4448-88AC-6B47A0EA0554}" type="pres">
      <dgm:prSet presAssocID="{016D1749-A092-4480-99D8-5D7BC068DAD3}" presName="parTrans" presStyleLbl="sibTrans2D1" presStyleIdx="2" presStyleCnt="6"/>
      <dgm:spPr/>
      <dgm:t>
        <a:bodyPr/>
        <a:lstStyle/>
        <a:p>
          <a:endParaRPr lang="en-US"/>
        </a:p>
      </dgm:t>
    </dgm:pt>
    <dgm:pt modelId="{C6FD2C37-0DB7-4D0F-A139-A760CB2E2888}" type="pres">
      <dgm:prSet presAssocID="{016D1749-A092-4480-99D8-5D7BC068DAD3}" presName="connectorText" presStyleLbl="sibTrans2D1" presStyleIdx="2" presStyleCnt="6"/>
      <dgm:spPr/>
      <dgm:t>
        <a:bodyPr/>
        <a:lstStyle/>
        <a:p>
          <a:endParaRPr lang="en-US"/>
        </a:p>
      </dgm:t>
    </dgm:pt>
    <dgm:pt modelId="{D9F99EE6-0D8C-403A-B3AF-E812BD2A0517}" type="pres">
      <dgm:prSet presAssocID="{6C64FCD0-2433-4FEE-AFF1-D26BED1E5657}" presName="node" presStyleLbl="node1" presStyleIdx="2" presStyleCnt="6">
        <dgm:presLayoutVars>
          <dgm:bulletEnabled val="1"/>
        </dgm:presLayoutVars>
      </dgm:prSet>
      <dgm:spPr/>
      <dgm:t>
        <a:bodyPr/>
        <a:lstStyle/>
        <a:p>
          <a:endParaRPr lang="en-US"/>
        </a:p>
      </dgm:t>
    </dgm:pt>
    <dgm:pt modelId="{EE4D655D-DE39-4165-BC2B-2FCEA19DDA23}" type="pres">
      <dgm:prSet presAssocID="{275FE19F-77A7-4103-BB7E-C3307A083503}" presName="parTrans" presStyleLbl="sibTrans2D1" presStyleIdx="3" presStyleCnt="6"/>
      <dgm:spPr/>
      <dgm:t>
        <a:bodyPr/>
        <a:lstStyle/>
        <a:p>
          <a:endParaRPr lang="en-US"/>
        </a:p>
      </dgm:t>
    </dgm:pt>
    <dgm:pt modelId="{E53478C2-0E95-49C4-857F-F392E7897B5C}" type="pres">
      <dgm:prSet presAssocID="{275FE19F-77A7-4103-BB7E-C3307A083503}" presName="connectorText" presStyleLbl="sibTrans2D1" presStyleIdx="3" presStyleCnt="6"/>
      <dgm:spPr/>
      <dgm:t>
        <a:bodyPr/>
        <a:lstStyle/>
        <a:p>
          <a:endParaRPr lang="en-US"/>
        </a:p>
      </dgm:t>
    </dgm:pt>
    <dgm:pt modelId="{0E493190-3246-4336-8349-6232ADBD51C2}" type="pres">
      <dgm:prSet presAssocID="{120A6C70-BA57-4921-80F0-76F34F87A641}" presName="node" presStyleLbl="node1" presStyleIdx="3" presStyleCnt="6">
        <dgm:presLayoutVars>
          <dgm:bulletEnabled val="1"/>
        </dgm:presLayoutVars>
      </dgm:prSet>
      <dgm:spPr/>
      <dgm:t>
        <a:bodyPr/>
        <a:lstStyle/>
        <a:p>
          <a:endParaRPr lang="en-US"/>
        </a:p>
      </dgm:t>
    </dgm:pt>
    <dgm:pt modelId="{C47685AC-93AF-4EBE-83BB-E3F855D6A451}" type="pres">
      <dgm:prSet presAssocID="{CEA83056-1345-4C81-B081-D16FC637C1F3}" presName="parTrans" presStyleLbl="sibTrans2D1" presStyleIdx="4" presStyleCnt="6"/>
      <dgm:spPr/>
      <dgm:t>
        <a:bodyPr/>
        <a:lstStyle/>
        <a:p>
          <a:endParaRPr lang="en-US"/>
        </a:p>
      </dgm:t>
    </dgm:pt>
    <dgm:pt modelId="{8AF159C9-9BE0-41A2-9D9F-EA7A57E81DF0}" type="pres">
      <dgm:prSet presAssocID="{CEA83056-1345-4C81-B081-D16FC637C1F3}" presName="connectorText" presStyleLbl="sibTrans2D1" presStyleIdx="4" presStyleCnt="6"/>
      <dgm:spPr/>
      <dgm:t>
        <a:bodyPr/>
        <a:lstStyle/>
        <a:p>
          <a:endParaRPr lang="en-US"/>
        </a:p>
      </dgm:t>
    </dgm:pt>
    <dgm:pt modelId="{C2F5F82D-14E2-41AC-971D-D3B70E3039DF}" type="pres">
      <dgm:prSet presAssocID="{2E9965CB-59C9-4C0C-A621-1F6AB1159B8C}" presName="node" presStyleLbl="node1" presStyleIdx="4" presStyleCnt="6">
        <dgm:presLayoutVars>
          <dgm:bulletEnabled val="1"/>
        </dgm:presLayoutVars>
      </dgm:prSet>
      <dgm:spPr/>
      <dgm:t>
        <a:bodyPr/>
        <a:lstStyle/>
        <a:p>
          <a:endParaRPr lang="en-US"/>
        </a:p>
      </dgm:t>
    </dgm:pt>
    <dgm:pt modelId="{7825F492-9C6A-4358-85E2-E0E7274F05E4}" type="pres">
      <dgm:prSet presAssocID="{90CEF90F-2BF4-43C6-8B9F-FDB25117EC35}" presName="parTrans" presStyleLbl="sibTrans2D1" presStyleIdx="5" presStyleCnt="6"/>
      <dgm:spPr/>
      <dgm:t>
        <a:bodyPr/>
        <a:lstStyle/>
        <a:p>
          <a:endParaRPr lang="en-US"/>
        </a:p>
      </dgm:t>
    </dgm:pt>
    <dgm:pt modelId="{B3EDBD61-E4DE-4F4D-A3C7-13EB1DAAEE7B}" type="pres">
      <dgm:prSet presAssocID="{90CEF90F-2BF4-43C6-8B9F-FDB25117EC35}" presName="connectorText" presStyleLbl="sibTrans2D1" presStyleIdx="5" presStyleCnt="6"/>
      <dgm:spPr/>
      <dgm:t>
        <a:bodyPr/>
        <a:lstStyle/>
        <a:p>
          <a:endParaRPr lang="en-US"/>
        </a:p>
      </dgm:t>
    </dgm:pt>
    <dgm:pt modelId="{112CF6E5-57D6-4B3F-8309-C5F3EC8BCDC4}" type="pres">
      <dgm:prSet presAssocID="{1570FD6F-1070-4E81-B0DD-B693B8292927}" presName="node" presStyleLbl="node1" presStyleIdx="5" presStyleCnt="6">
        <dgm:presLayoutVars>
          <dgm:bulletEnabled val="1"/>
        </dgm:presLayoutVars>
      </dgm:prSet>
      <dgm:spPr/>
      <dgm:t>
        <a:bodyPr/>
        <a:lstStyle/>
        <a:p>
          <a:endParaRPr lang="en-US"/>
        </a:p>
      </dgm:t>
    </dgm:pt>
  </dgm:ptLst>
  <dgm:cxnLst>
    <dgm:cxn modelId="{B66B07A3-E9E1-4D3D-A6C5-B40756474B1C}" type="presOf" srcId="{0E98932F-1756-4489-B5D3-15330531FF76}" destId="{826589FD-359B-45A2-B96A-9F0AE7474933}" srcOrd="1" destOrd="0" presId="urn:microsoft.com/office/officeart/2005/8/layout/radial5"/>
    <dgm:cxn modelId="{FCC9413C-85DF-4279-BB13-82FEB4190B7E}" srcId="{A523EB48-F8C6-4128-B493-D91FEEF8875E}" destId="{29D4C687-74DB-49D5-B0F2-D5B85999CC9B}" srcOrd="1" destOrd="0" parTransId="{80AAC5D5-D890-4A85-B593-D49761856CDF}" sibTransId="{7B50E46A-976B-4EA2-920E-6D70303FB856}"/>
    <dgm:cxn modelId="{26C8ECE1-5EED-45FC-BD05-025C018C1E30}" type="presOf" srcId="{80AAC5D5-D890-4A85-B593-D49761856CDF}" destId="{E44F71D8-A8B7-44B9-813B-1507A1B6E7C5}" srcOrd="0" destOrd="0" presId="urn:microsoft.com/office/officeart/2005/8/layout/radial5"/>
    <dgm:cxn modelId="{CED12FDE-5C3E-4574-8F97-D7AEE503084C}" type="presOf" srcId="{2E9965CB-59C9-4C0C-A621-1F6AB1159B8C}" destId="{C2F5F82D-14E2-41AC-971D-D3B70E3039DF}" srcOrd="0" destOrd="0" presId="urn:microsoft.com/office/officeart/2005/8/layout/radial5"/>
    <dgm:cxn modelId="{F5CB1F3A-25B6-4ADF-9376-22D8CFDE345F}" type="presOf" srcId="{016D1749-A092-4480-99D8-5D7BC068DAD3}" destId="{F071042D-A006-4448-88AC-6B47A0EA0554}" srcOrd="0" destOrd="0" presId="urn:microsoft.com/office/officeart/2005/8/layout/radial5"/>
    <dgm:cxn modelId="{ECCD890E-76F0-40F9-B034-1F627E2CE0C3}" srcId="{B9AA9CD7-3973-4FD5-A61A-5F448DB36125}" destId="{A523EB48-F8C6-4128-B493-D91FEEF8875E}" srcOrd="0" destOrd="0" parTransId="{8EB0C101-9351-4F00-B530-B8C374B07F00}" sibTransId="{38EECBB4-F493-492D-91C7-756525937518}"/>
    <dgm:cxn modelId="{8FCBC8CC-1BF7-4D38-8354-124E7C681981}" type="presOf" srcId="{6C64FCD0-2433-4FEE-AFF1-D26BED1E5657}" destId="{D9F99EE6-0D8C-403A-B3AF-E812BD2A0517}" srcOrd="0" destOrd="0" presId="urn:microsoft.com/office/officeart/2005/8/layout/radial5"/>
    <dgm:cxn modelId="{E308A158-C300-47D4-BC59-93CB594B5724}" type="presOf" srcId="{CEA83056-1345-4C81-B081-D16FC637C1F3}" destId="{8AF159C9-9BE0-41A2-9D9F-EA7A57E81DF0}" srcOrd="1" destOrd="0" presId="urn:microsoft.com/office/officeart/2005/8/layout/radial5"/>
    <dgm:cxn modelId="{840D540E-2177-4D6A-BCD3-957F63E1D3C5}" srcId="{A523EB48-F8C6-4128-B493-D91FEEF8875E}" destId="{2E9965CB-59C9-4C0C-A621-1F6AB1159B8C}" srcOrd="4" destOrd="0" parTransId="{CEA83056-1345-4C81-B081-D16FC637C1F3}" sibTransId="{BCDF3DAB-A9AB-49BF-BF15-75D780B18638}"/>
    <dgm:cxn modelId="{6366C79A-91A4-46A7-B598-D15E99627E1A}" type="presOf" srcId="{275FE19F-77A7-4103-BB7E-C3307A083503}" destId="{E53478C2-0E95-49C4-857F-F392E7897B5C}" srcOrd="1" destOrd="0" presId="urn:microsoft.com/office/officeart/2005/8/layout/radial5"/>
    <dgm:cxn modelId="{8ACDE56E-396E-409E-85F6-5B0126135E36}" type="presOf" srcId="{275FE19F-77A7-4103-BB7E-C3307A083503}" destId="{EE4D655D-DE39-4165-BC2B-2FCEA19DDA23}" srcOrd="0" destOrd="0" presId="urn:microsoft.com/office/officeart/2005/8/layout/radial5"/>
    <dgm:cxn modelId="{1A9B19E8-D6E5-4DC4-8A9E-F428C0398EDC}" srcId="{A523EB48-F8C6-4128-B493-D91FEEF8875E}" destId="{120A6C70-BA57-4921-80F0-76F34F87A641}" srcOrd="3" destOrd="0" parTransId="{275FE19F-77A7-4103-BB7E-C3307A083503}" sibTransId="{30B75372-EA61-4877-A0FC-59692C421426}"/>
    <dgm:cxn modelId="{6FF58723-890E-4480-9561-A05C08E53E4A}" type="presOf" srcId="{80AAC5D5-D890-4A85-B593-D49761856CDF}" destId="{FE90B53A-1A73-40AD-84B1-444BDCB4676D}" srcOrd="1" destOrd="0" presId="urn:microsoft.com/office/officeart/2005/8/layout/radial5"/>
    <dgm:cxn modelId="{BDDD70B1-11CC-4F2A-AEB3-55AE1CFD87F2}" type="presOf" srcId="{A523EB48-F8C6-4128-B493-D91FEEF8875E}" destId="{DC0E86E4-3AAF-49E8-A8D2-8E0FAE846EE2}" srcOrd="0" destOrd="0" presId="urn:microsoft.com/office/officeart/2005/8/layout/radial5"/>
    <dgm:cxn modelId="{6CDA5966-70E9-4FE8-BD06-1D08F4B1D20B}" type="presOf" srcId="{1570FD6F-1070-4E81-B0DD-B693B8292927}" destId="{112CF6E5-57D6-4B3F-8309-C5F3EC8BCDC4}" srcOrd="0" destOrd="0" presId="urn:microsoft.com/office/officeart/2005/8/layout/radial5"/>
    <dgm:cxn modelId="{67FD9C39-9452-4B99-8E11-2B013B2FE61D}" type="presOf" srcId="{29D4C687-74DB-49D5-B0F2-D5B85999CC9B}" destId="{C50D2F50-110C-4553-B06A-0C6E8B76C8E7}" srcOrd="0" destOrd="0" presId="urn:microsoft.com/office/officeart/2005/8/layout/radial5"/>
    <dgm:cxn modelId="{B606C751-F7B2-4F58-BAD2-04F49843F27E}" type="presOf" srcId="{90CEF90F-2BF4-43C6-8B9F-FDB25117EC35}" destId="{B3EDBD61-E4DE-4F4D-A3C7-13EB1DAAEE7B}" srcOrd="1" destOrd="0" presId="urn:microsoft.com/office/officeart/2005/8/layout/radial5"/>
    <dgm:cxn modelId="{C8468A34-D245-4CAB-AD46-2D3CF62D4E4B}" type="presOf" srcId="{90CEF90F-2BF4-43C6-8B9F-FDB25117EC35}" destId="{7825F492-9C6A-4358-85E2-E0E7274F05E4}" srcOrd="0" destOrd="0" presId="urn:microsoft.com/office/officeart/2005/8/layout/radial5"/>
    <dgm:cxn modelId="{1AF08326-1602-4BB4-8935-8E9E34384602}" type="presOf" srcId="{0E98932F-1756-4489-B5D3-15330531FF76}" destId="{03976110-0FE6-45E5-BCE2-C2F29AC862C9}" srcOrd="0" destOrd="0" presId="urn:microsoft.com/office/officeart/2005/8/layout/radial5"/>
    <dgm:cxn modelId="{D45218EA-EB92-4359-BBA9-CBCA840A7639}" srcId="{A523EB48-F8C6-4128-B493-D91FEEF8875E}" destId="{6C64FCD0-2433-4FEE-AFF1-D26BED1E5657}" srcOrd="2" destOrd="0" parTransId="{016D1749-A092-4480-99D8-5D7BC068DAD3}" sibTransId="{C17F157B-6BF3-41E9-9CD0-6DCD9DB44EF8}"/>
    <dgm:cxn modelId="{3F396A71-4689-448C-B099-4B5F076BCD8F}" srcId="{A523EB48-F8C6-4128-B493-D91FEEF8875E}" destId="{8491F7E6-A06E-4177-9571-F1ED4B2FC380}" srcOrd="0" destOrd="0" parTransId="{0E98932F-1756-4489-B5D3-15330531FF76}" sibTransId="{EF210A2D-E3FA-408B-AF7D-D8C2C2330474}"/>
    <dgm:cxn modelId="{C1DD5781-53AC-45B3-A049-74C8B15242A8}" srcId="{A523EB48-F8C6-4128-B493-D91FEEF8875E}" destId="{1570FD6F-1070-4E81-B0DD-B693B8292927}" srcOrd="5" destOrd="0" parTransId="{90CEF90F-2BF4-43C6-8B9F-FDB25117EC35}" sibTransId="{B14D91F7-6D11-4F31-81F5-C733DA827EFF}"/>
    <dgm:cxn modelId="{67864AAF-B200-4049-A34B-4DE4C05858D4}" type="presOf" srcId="{8491F7E6-A06E-4177-9571-F1ED4B2FC380}" destId="{5B6D7DE3-232B-405E-996D-2F8EA6433ADE}" srcOrd="0" destOrd="0" presId="urn:microsoft.com/office/officeart/2005/8/layout/radial5"/>
    <dgm:cxn modelId="{19C7C3C5-1B7A-4E4C-A7B5-D867D12EC915}" type="presOf" srcId="{B9AA9CD7-3973-4FD5-A61A-5F448DB36125}" destId="{8A3058C2-CF44-497C-A0B4-2C6CA61BB029}" srcOrd="0" destOrd="0" presId="urn:microsoft.com/office/officeart/2005/8/layout/radial5"/>
    <dgm:cxn modelId="{38100413-ABF9-46DF-84E8-1724E87F1092}" type="presOf" srcId="{CEA83056-1345-4C81-B081-D16FC637C1F3}" destId="{C47685AC-93AF-4EBE-83BB-E3F855D6A451}" srcOrd="0" destOrd="0" presId="urn:microsoft.com/office/officeart/2005/8/layout/radial5"/>
    <dgm:cxn modelId="{2208D9DD-5896-4798-BD71-56E9A7CE6495}" type="presOf" srcId="{120A6C70-BA57-4921-80F0-76F34F87A641}" destId="{0E493190-3246-4336-8349-6232ADBD51C2}" srcOrd="0" destOrd="0" presId="urn:microsoft.com/office/officeart/2005/8/layout/radial5"/>
    <dgm:cxn modelId="{210904FB-0921-47F0-B182-63D2E285C3E4}" type="presOf" srcId="{016D1749-A092-4480-99D8-5D7BC068DAD3}" destId="{C6FD2C37-0DB7-4D0F-A139-A760CB2E2888}" srcOrd="1" destOrd="0" presId="urn:microsoft.com/office/officeart/2005/8/layout/radial5"/>
    <dgm:cxn modelId="{4621C981-2942-47E8-A519-8049D5D6A211}" type="presParOf" srcId="{8A3058C2-CF44-497C-A0B4-2C6CA61BB029}" destId="{DC0E86E4-3AAF-49E8-A8D2-8E0FAE846EE2}" srcOrd="0" destOrd="0" presId="urn:microsoft.com/office/officeart/2005/8/layout/radial5"/>
    <dgm:cxn modelId="{9EA33C23-3FD0-48EC-8686-C112D59C0CFC}" type="presParOf" srcId="{8A3058C2-CF44-497C-A0B4-2C6CA61BB029}" destId="{03976110-0FE6-45E5-BCE2-C2F29AC862C9}" srcOrd="1" destOrd="0" presId="urn:microsoft.com/office/officeart/2005/8/layout/radial5"/>
    <dgm:cxn modelId="{4B1C7CA3-DCE2-4C50-AF60-7A93B3A66E94}" type="presParOf" srcId="{03976110-0FE6-45E5-BCE2-C2F29AC862C9}" destId="{826589FD-359B-45A2-B96A-9F0AE7474933}" srcOrd="0" destOrd="0" presId="urn:microsoft.com/office/officeart/2005/8/layout/radial5"/>
    <dgm:cxn modelId="{991500BC-1E0C-402A-AD6C-BD1F44E53348}" type="presParOf" srcId="{8A3058C2-CF44-497C-A0B4-2C6CA61BB029}" destId="{5B6D7DE3-232B-405E-996D-2F8EA6433ADE}" srcOrd="2" destOrd="0" presId="urn:microsoft.com/office/officeart/2005/8/layout/radial5"/>
    <dgm:cxn modelId="{85400E68-D96B-4604-8589-15198EA9675B}" type="presParOf" srcId="{8A3058C2-CF44-497C-A0B4-2C6CA61BB029}" destId="{E44F71D8-A8B7-44B9-813B-1507A1B6E7C5}" srcOrd="3" destOrd="0" presId="urn:microsoft.com/office/officeart/2005/8/layout/radial5"/>
    <dgm:cxn modelId="{B88ED60F-DB35-4419-B7F2-2728A3E77A15}" type="presParOf" srcId="{E44F71D8-A8B7-44B9-813B-1507A1B6E7C5}" destId="{FE90B53A-1A73-40AD-84B1-444BDCB4676D}" srcOrd="0" destOrd="0" presId="urn:microsoft.com/office/officeart/2005/8/layout/radial5"/>
    <dgm:cxn modelId="{34577255-B25F-4164-AA8B-E659C811BFC5}" type="presParOf" srcId="{8A3058C2-CF44-497C-A0B4-2C6CA61BB029}" destId="{C50D2F50-110C-4553-B06A-0C6E8B76C8E7}" srcOrd="4" destOrd="0" presId="urn:microsoft.com/office/officeart/2005/8/layout/radial5"/>
    <dgm:cxn modelId="{A9296FF9-267F-42CC-96EB-EBD3B5C34494}" type="presParOf" srcId="{8A3058C2-CF44-497C-A0B4-2C6CA61BB029}" destId="{F071042D-A006-4448-88AC-6B47A0EA0554}" srcOrd="5" destOrd="0" presId="urn:microsoft.com/office/officeart/2005/8/layout/radial5"/>
    <dgm:cxn modelId="{6D475244-C13A-4712-BB37-950774D7AEAE}" type="presParOf" srcId="{F071042D-A006-4448-88AC-6B47A0EA0554}" destId="{C6FD2C37-0DB7-4D0F-A139-A760CB2E2888}" srcOrd="0" destOrd="0" presId="urn:microsoft.com/office/officeart/2005/8/layout/radial5"/>
    <dgm:cxn modelId="{F52F78DE-2474-4B86-8775-D32A86E77463}" type="presParOf" srcId="{8A3058C2-CF44-497C-A0B4-2C6CA61BB029}" destId="{D9F99EE6-0D8C-403A-B3AF-E812BD2A0517}" srcOrd="6" destOrd="0" presId="urn:microsoft.com/office/officeart/2005/8/layout/radial5"/>
    <dgm:cxn modelId="{851D776F-3D52-4EB4-A987-9F8EB5CF7859}" type="presParOf" srcId="{8A3058C2-CF44-497C-A0B4-2C6CA61BB029}" destId="{EE4D655D-DE39-4165-BC2B-2FCEA19DDA23}" srcOrd="7" destOrd="0" presId="urn:microsoft.com/office/officeart/2005/8/layout/radial5"/>
    <dgm:cxn modelId="{49B73BA4-70B5-4987-BE3B-F4F3F19C8A38}" type="presParOf" srcId="{EE4D655D-DE39-4165-BC2B-2FCEA19DDA23}" destId="{E53478C2-0E95-49C4-857F-F392E7897B5C}" srcOrd="0" destOrd="0" presId="urn:microsoft.com/office/officeart/2005/8/layout/radial5"/>
    <dgm:cxn modelId="{F973174D-A9A3-4D38-801D-BB850AECA1C6}" type="presParOf" srcId="{8A3058C2-CF44-497C-A0B4-2C6CA61BB029}" destId="{0E493190-3246-4336-8349-6232ADBD51C2}" srcOrd="8" destOrd="0" presId="urn:microsoft.com/office/officeart/2005/8/layout/radial5"/>
    <dgm:cxn modelId="{56439615-87B6-4D05-B77B-CCD3DFE29FA6}" type="presParOf" srcId="{8A3058C2-CF44-497C-A0B4-2C6CA61BB029}" destId="{C47685AC-93AF-4EBE-83BB-E3F855D6A451}" srcOrd="9" destOrd="0" presId="urn:microsoft.com/office/officeart/2005/8/layout/radial5"/>
    <dgm:cxn modelId="{4AFEE3DC-0B3A-4575-A00F-C74C5CC8537B}" type="presParOf" srcId="{C47685AC-93AF-4EBE-83BB-E3F855D6A451}" destId="{8AF159C9-9BE0-41A2-9D9F-EA7A57E81DF0}" srcOrd="0" destOrd="0" presId="urn:microsoft.com/office/officeart/2005/8/layout/radial5"/>
    <dgm:cxn modelId="{E7103794-D23F-4105-9FD2-A02DCEFAB81F}" type="presParOf" srcId="{8A3058C2-CF44-497C-A0B4-2C6CA61BB029}" destId="{C2F5F82D-14E2-41AC-971D-D3B70E3039DF}" srcOrd="10" destOrd="0" presId="urn:microsoft.com/office/officeart/2005/8/layout/radial5"/>
    <dgm:cxn modelId="{1C3981C4-C413-4E92-B075-02DD00706404}" type="presParOf" srcId="{8A3058C2-CF44-497C-A0B4-2C6CA61BB029}" destId="{7825F492-9C6A-4358-85E2-E0E7274F05E4}" srcOrd="11" destOrd="0" presId="urn:microsoft.com/office/officeart/2005/8/layout/radial5"/>
    <dgm:cxn modelId="{037842AC-4A95-4D8A-A73C-49B17067B8D6}" type="presParOf" srcId="{7825F492-9C6A-4358-85E2-E0E7274F05E4}" destId="{B3EDBD61-E4DE-4F4D-A3C7-13EB1DAAEE7B}" srcOrd="0" destOrd="0" presId="urn:microsoft.com/office/officeart/2005/8/layout/radial5"/>
    <dgm:cxn modelId="{AC1DD77B-8289-44EA-A4D8-19976E837F1E}" type="presParOf" srcId="{8A3058C2-CF44-497C-A0B4-2C6CA61BB029}" destId="{112CF6E5-57D6-4B3F-8309-C5F3EC8BCDC4}"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4B01DC9-5883-4938-B93F-CEDEA5D56253}" type="doc">
      <dgm:prSet loTypeId="urn:microsoft.com/office/officeart/2008/layout/RadialCluster" loCatId="relationship" qsTypeId="urn:microsoft.com/office/officeart/2005/8/quickstyle/3d1" qsCatId="3D" csTypeId="urn:microsoft.com/office/officeart/2005/8/colors/colorful3" csCatId="colorful" phldr="1"/>
      <dgm:spPr/>
      <dgm:t>
        <a:bodyPr/>
        <a:lstStyle/>
        <a:p>
          <a:endParaRPr lang="en-US"/>
        </a:p>
      </dgm:t>
    </dgm:pt>
    <dgm:pt modelId="{AACC0303-75F3-4D1C-B0B8-6B70EA519CE2}">
      <dgm:prSet phldrT="[Text]"/>
      <dgm:spPr/>
      <dgm:t>
        <a:bodyPr/>
        <a:lstStyle/>
        <a:p>
          <a:r>
            <a:rPr lang="en-US" dirty="0" smtClean="0"/>
            <a:t>Child</a:t>
          </a:r>
          <a:endParaRPr lang="en-US" dirty="0"/>
        </a:p>
      </dgm:t>
    </dgm:pt>
    <dgm:pt modelId="{FEF40E8F-DA22-4EBE-B646-90ADD11963A1}" type="parTrans" cxnId="{5AA2B75C-1C5D-44B0-91A5-5D52E1DC5C7D}">
      <dgm:prSet/>
      <dgm:spPr/>
      <dgm:t>
        <a:bodyPr/>
        <a:lstStyle/>
        <a:p>
          <a:endParaRPr lang="en-US"/>
        </a:p>
      </dgm:t>
    </dgm:pt>
    <dgm:pt modelId="{C603C8BE-A7B1-4620-AE22-4B02FB8E4E7D}" type="sibTrans" cxnId="{5AA2B75C-1C5D-44B0-91A5-5D52E1DC5C7D}">
      <dgm:prSet/>
      <dgm:spPr/>
      <dgm:t>
        <a:bodyPr/>
        <a:lstStyle/>
        <a:p>
          <a:endParaRPr lang="en-US"/>
        </a:p>
      </dgm:t>
    </dgm:pt>
    <dgm:pt modelId="{DA68EE1D-515B-422A-806D-3272B753218E}">
      <dgm:prSet phldrT="[Text]" custT="1"/>
      <dgm:spPr/>
      <dgm:t>
        <a:bodyPr/>
        <a:lstStyle/>
        <a:p>
          <a:r>
            <a:rPr lang="en-US" sz="1800" dirty="0" smtClean="0"/>
            <a:t>Parent </a:t>
          </a:r>
          <a:endParaRPr lang="en-US" sz="1800" dirty="0"/>
        </a:p>
      </dgm:t>
    </dgm:pt>
    <dgm:pt modelId="{86DED0FC-6C9B-4042-8AA2-9AB996EE817B}" type="parTrans" cxnId="{98B292D6-1D96-4346-A1F9-5D5CC994675E}">
      <dgm:prSet/>
      <dgm:spPr/>
      <dgm:t>
        <a:bodyPr/>
        <a:lstStyle/>
        <a:p>
          <a:endParaRPr lang="en-US"/>
        </a:p>
      </dgm:t>
    </dgm:pt>
    <dgm:pt modelId="{4CCE2ED8-068B-47F5-AF3D-B4509DBF2475}" type="sibTrans" cxnId="{98B292D6-1D96-4346-A1F9-5D5CC994675E}">
      <dgm:prSet/>
      <dgm:spPr/>
      <dgm:t>
        <a:bodyPr/>
        <a:lstStyle/>
        <a:p>
          <a:endParaRPr lang="en-US"/>
        </a:p>
      </dgm:t>
    </dgm:pt>
    <dgm:pt modelId="{866FCF0E-BE14-4D8E-A19B-7FD4AA9F1216}">
      <dgm:prSet phldrT="[Text]" custT="1"/>
      <dgm:spPr/>
      <dgm:t>
        <a:bodyPr/>
        <a:lstStyle/>
        <a:p>
          <a:r>
            <a:rPr lang="en-US" sz="1800" dirty="0" smtClean="0"/>
            <a:t>Conservator</a:t>
          </a:r>
          <a:endParaRPr lang="en-US" sz="1800" dirty="0"/>
        </a:p>
      </dgm:t>
    </dgm:pt>
    <dgm:pt modelId="{EFFAAFB7-AACA-4799-A4B7-A340A96A03E5}" type="parTrans" cxnId="{B60D49EC-868A-42ED-8FBB-3A5A896305CD}">
      <dgm:prSet/>
      <dgm:spPr/>
      <dgm:t>
        <a:bodyPr/>
        <a:lstStyle/>
        <a:p>
          <a:endParaRPr lang="en-US"/>
        </a:p>
      </dgm:t>
    </dgm:pt>
    <dgm:pt modelId="{221087B9-421D-4AB9-9413-5715E2ED561F}" type="sibTrans" cxnId="{B60D49EC-868A-42ED-8FBB-3A5A896305CD}">
      <dgm:prSet/>
      <dgm:spPr/>
      <dgm:t>
        <a:bodyPr/>
        <a:lstStyle/>
        <a:p>
          <a:endParaRPr lang="en-US"/>
        </a:p>
      </dgm:t>
    </dgm:pt>
    <dgm:pt modelId="{D0B9268E-DF5B-4644-89AB-034690A0E871}">
      <dgm:prSet phldrT="[Text]" custT="1"/>
      <dgm:spPr/>
      <dgm:t>
        <a:bodyPr/>
        <a:lstStyle/>
        <a:p>
          <a:r>
            <a:rPr lang="en-US" sz="1800" dirty="0" smtClean="0"/>
            <a:t>Legal </a:t>
          </a:r>
          <a:r>
            <a:rPr lang="en-US" sz="1800" dirty="0" smtClean="0"/>
            <a:t>Guardian / Custodian</a:t>
          </a:r>
          <a:endParaRPr lang="en-US" sz="1800" dirty="0"/>
        </a:p>
      </dgm:t>
    </dgm:pt>
    <dgm:pt modelId="{F28683ED-E42D-41F3-9F1E-2013C9F03DEB}" type="parTrans" cxnId="{FAC22F2D-6A12-49E5-86DA-950C0DE76BA4}">
      <dgm:prSet/>
      <dgm:spPr/>
      <dgm:t>
        <a:bodyPr/>
        <a:lstStyle/>
        <a:p>
          <a:endParaRPr lang="en-US"/>
        </a:p>
      </dgm:t>
    </dgm:pt>
    <dgm:pt modelId="{89034DCB-50AB-4726-8E32-07461B4242FD}" type="sibTrans" cxnId="{FAC22F2D-6A12-49E5-86DA-950C0DE76BA4}">
      <dgm:prSet/>
      <dgm:spPr/>
      <dgm:t>
        <a:bodyPr/>
        <a:lstStyle/>
        <a:p>
          <a:endParaRPr lang="en-US"/>
        </a:p>
      </dgm:t>
    </dgm:pt>
    <dgm:pt modelId="{C3663277-69C6-4107-B9BF-5B50B827C224}">
      <dgm:prSet custT="1"/>
      <dgm:spPr/>
      <dgm:t>
        <a:bodyPr/>
        <a:lstStyle/>
        <a:p>
          <a:r>
            <a:rPr lang="en-US" sz="1800" dirty="0" smtClean="0"/>
            <a:t>Relatives</a:t>
          </a:r>
          <a:r>
            <a:rPr lang="en-US" sz="2200" dirty="0" smtClean="0"/>
            <a:t> </a:t>
          </a:r>
          <a:endParaRPr lang="en-US" sz="2200" dirty="0"/>
        </a:p>
      </dgm:t>
    </dgm:pt>
    <dgm:pt modelId="{22B1594A-04E1-444B-8540-13B2BAD19CFE}" type="parTrans" cxnId="{7EECA665-02A8-40EB-849C-E4ABE5386607}">
      <dgm:prSet/>
      <dgm:spPr/>
      <dgm:t>
        <a:bodyPr/>
        <a:lstStyle/>
        <a:p>
          <a:endParaRPr lang="en-US"/>
        </a:p>
      </dgm:t>
    </dgm:pt>
    <dgm:pt modelId="{6FA50101-A1D9-4BDD-9AD6-297447A171E5}" type="sibTrans" cxnId="{7EECA665-02A8-40EB-849C-E4ABE5386607}">
      <dgm:prSet/>
      <dgm:spPr/>
      <dgm:t>
        <a:bodyPr/>
        <a:lstStyle/>
        <a:p>
          <a:endParaRPr lang="en-US"/>
        </a:p>
      </dgm:t>
    </dgm:pt>
    <dgm:pt modelId="{8BF8358E-904B-4C93-8E8B-0D49B653E9E7}">
      <dgm:prSet custT="1"/>
      <dgm:spPr/>
      <dgm:t>
        <a:bodyPr/>
        <a:lstStyle/>
        <a:p>
          <a:r>
            <a:rPr lang="en-US" sz="1800" dirty="0" smtClean="0"/>
            <a:t>Social Security Payee </a:t>
          </a:r>
          <a:endParaRPr lang="en-US" sz="1800" dirty="0"/>
        </a:p>
      </dgm:t>
    </dgm:pt>
    <dgm:pt modelId="{66B117BB-04F6-491D-8A98-4CAFF5F2CCD7}" type="parTrans" cxnId="{CA493C00-F2FD-4BFF-B467-C9A6CEE09ADA}">
      <dgm:prSet/>
      <dgm:spPr/>
      <dgm:t>
        <a:bodyPr/>
        <a:lstStyle/>
        <a:p>
          <a:endParaRPr lang="en-US"/>
        </a:p>
      </dgm:t>
    </dgm:pt>
    <dgm:pt modelId="{24CF3376-1F50-4BC5-AA06-2D892996F94E}" type="sibTrans" cxnId="{CA493C00-F2FD-4BFF-B467-C9A6CEE09ADA}">
      <dgm:prSet/>
      <dgm:spPr/>
      <dgm:t>
        <a:bodyPr/>
        <a:lstStyle/>
        <a:p>
          <a:endParaRPr lang="en-US"/>
        </a:p>
      </dgm:t>
    </dgm:pt>
    <dgm:pt modelId="{81573695-902C-4B9A-BF65-F4D068BE574A}">
      <dgm:prSet custT="1"/>
      <dgm:spPr/>
      <dgm:t>
        <a:bodyPr/>
        <a:lstStyle/>
        <a:p>
          <a:r>
            <a:rPr lang="en-US" sz="1800" dirty="0" smtClean="0"/>
            <a:t>Medical Rep</a:t>
          </a:r>
          <a:endParaRPr lang="en-US" sz="1800" dirty="0"/>
        </a:p>
      </dgm:t>
    </dgm:pt>
    <dgm:pt modelId="{4164E0B8-EBE8-40A5-99CC-8744C2629EB9}" type="parTrans" cxnId="{0A4C2D18-373A-4130-8569-D8D0273AE72D}">
      <dgm:prSet/>
      <dgm:spPr/>
      <dgm:t>
        <a:bodyPr/>
        <a:lstStyle/>
        <a:p>
          <a:endParaRPr lang="en-US"/>
        </a:p>
      </dgm:t>
    </dgm:pt>
    <dgm:pt modelId="{09CBB37E-21DA-47FA-B303-E558AB992927}" type="sibTrans" cxnId="{0A4C2D18-373A-4130-8569-D8D0273AE72D}">
      <dgm:prSet/>
      <dgm:spPr/>
      <dgm:t>
        <a:bodyPr/>
        <a:lstStyle/>
        <a:p>
          <a:endParaRPr lang="en-US"/>
        </a:p>
      </dgm:t>
    </dgm:pt>
    <dgm:pt modelId="{F3055A61-E3F9-4F2D-892E-FF020AE50C2C}">
      <dgm:prSet phldrT="[Text]" custT="1"/>
      <dgm:spPr/>
      <dgm:t>
        <a:bodyPr/>
        <a:lstStyle/>
        <a:p>
          <a:r>
            <a:rPr lang="en-US" sz="1800" dirty="0" smtClean="0"/>
            <a:t>Tax Filer</a:t>
          </a:r>
          <a:endParaRPr lang="en-US" sz="1800" dirty="0"/>
        </a:p>
      </dgm:t>
    </dgm:pt>
    <dgm:pt modelId="{461C910F-472B-4C32-B557-B66885AFC571}" type="parTrans" cxnId="{84124DB7-FA7D-4856-B2B9-D9537A2087AD}">
      <dgm:prSet/>
      <dgm:spPr/>
      <dgm:t>
        <a:bodyPr/>
        <a:lstStyle/>
        <a:p>
          <a:endParaRPr lang="en-US"/>
        </a:p>
      </dgm:t>
    </dgm:pt>
    <dgm:pt modelId="{1E020578-DE8C-41C7-AF30-43DA7EADB07C}" type="sibTrans" cxnId="{84124DB7-FA7D-4856-B2B9-D9537A2087AD}">
      <dgm:prSet/>
      <dgm:spPr/>
      <dgm:t>
        <a:bodyPr/>
        <a:lstStyle/>
        <a:p>
          <a:endParaRPr lang="en-US"/>
        </a:p>
      </dgm:t>
    </dgm:pt>
    <dgm:pt modelId="{0B5E69AA-3804-4BF2-9137-49D619F1A21A}" type="pres">
      <dgm:prSet presAssocID="{D4B01DC9-5883-4938-B93F-CEDEA5D56253}" presName="Name0" presStyleCnt="0">
        <dgm:presLayoutVars>
          <dgm:chMax val="1"/>
          <dgm:chPref val="1"/>
          <dgm:dir/>
          <dgm:animOne val="branch"/>
          <dgm:animLvl val="lvl"/>
        </dgm:presLayoutVars>
      </dgm:prSet>
      <dgm:spPr/>
      <dgm:t>
        <a:bodyPr/>
        <a:lstStyle/>
        <a:p>
          <a:endParaRPr lang="en-US"/>
        </a:p>
      </dgm:t>
    </dgm:pt>
    <dgm:pt modelId="{A4524A5A-7644-481D-BD64-613DFDF9ADD3}" type="pres">
      <dgm:prSet presAssocID="{AACC0303-75F3-4D1C-B0B8-6B70EA519CE2}" presName="singleCycle" presStyleCnt="0"/>
      <dgm:spPr/>
    </dgm:pt>
    <dgm:pt modelId="{0210ED45-8089-46A6-ACBF-08C404F57AC4}" type="pres">
      <dgm:prSet presAssocID="{AACC0303-75F3-4D1C-B0B8-6B70EA519CE2}" presName="singleCenter" presStyleLbl="node1" presStyleIdx="0" presStyleCnt="8" custScaleY="80154">
        <dgm:presLayoutVars>
          <dgm:chMax val="7"/>
          <dgm:chPref val="7"/>
        </dgm:presLayoutVars>
      </dgm:prSet>
      <dgm:spPr/>
      <dgm:t>
        <a:bodyPr/>
        <a:lstStyle/>
        <a:p>
          <a:endParaRPr lang="en-US"/>
        </a:p>
      </dgm:t>
    </dgm:pt>
    <dgm:pt modelId="{165D0076-3687-4134-B319-24D12611D597}" type="pres">
      <dgm:prSet presAssocID="{86DED0FC-6C9B-4042-8AA2-9AB996EE817B}" presName="Name56" presStyleLbl="parChTrans1D2" presStyleIdx="0" presStyleCnt="7"/>
      <dgm:spPr/>
      <dgm:t>
        <a:bodyPr/>
        <a:lstStyle/>
        <a:p>
          <a:endParaRPr lang="en-US"/>
        </a:p>
      </dgm:t>
    </dgm:pt>
    <dgm:pt modelId="{9EDF3F8C-5177-415E-987A-EE321A03367E}" type="pres">
      <dgm:prSet presAssocID="{DA68EE1D-515B-422A-806D-3272B753218E}" presName="text0" presStyleLbl="node1" presStyleIdx="1" presStyleCnt="8" custScaleX="138038">
        <dgm:presLayoutVars>
          <dgm:bulletEnabled val="1"/>
        </dgm:presLayoutVars>
      </dgm:prSet>
      <dgm:spPr/>
      <dgm:t>
        <a:bodyPr/>
        <a:lstStyle/>
        <a:p>
          <a:endParaRPr lang="en-US"/>
        </a:p>
      </dgm:t>
    </dgm:pt>
    <dgm:pt modelId="{19856278-08D6-4E88-868F-EF5E8EEFED64}" type="pres">
      <dgm:prSet presAssocID="{EFFAAFB7-AACA-4799-A4B7-A340A96A03E5}" presName="Name56" presStyleLbl="parChTrans1D2" presStyleIdx="1" presStyleCnt="7"/>
      <dgm:spPr/>
      <dgm:t>
        <a:bodyPr/>
        <a:lstStyle/>
        <a:p>
          <a:endParaRPr lang="en-US"/>
        </a:p>
      </dgm:t>
    </dgm:pt>
    <dgm:pt modelId="{9CB7B8A8-A9A2-4FBC-9823-34AFE6E7BC92}" type="pres">
      <dgm:prSet presAssocID="{866FCF0E-BE14-4D8E-A19B-7FD4AA9F1216}" presName="text0" presStyleLbl="node1" presStyleIdx="2" presStyleCnt="8" custScaleX="138125">
        <dgm:presLayoutVars>
          <dgm:bulletEnabled val="1"/>
        </dgm:presLayoutVars>
      </dgm:prSet>
      <dgm:spPr/>
      <dgm:t>
        <a:bodyPr/>
        <a:lstStyle/>
        <a:p>
          <a:endParaRPr lang="en-US"/>
        </a:p>
      </dgm:t>
    </dgm:pt>
    <dgm:pt modelId="{57223B7B-00D9-4373-8406-BCE10108D061}" type="pres">
      <dgm:prSet presAssocID="{4164E0B8-EBE8-40A5-99CC-8744C2629EB9}" presName="Name56" presStyleLbl="parChTrans1D2" presStyleIdx="2" presStyleCnt="7"/>
      <dgm:spPr/>
      <dgm:t>
        <a:bodyPr/>
        <a:lstStyle/>
        <a:p>
          <a:endParaRPr lang="en-US"/>
        </a:p>
      </dgm:t>
    </dgm:pt>
    <dgm:pt modelId="{56A16EEE-6A23-40C3-995C-46E6ADF1E111}" type="pres">
      <dgm:prSet presAssocID="{81573695-902C-4B9A-BF65-F4D068BE574A}" presName="text0" presStyleLbl="node1" presStyleIdx="3" presStyleCnt="8" custScaleX="138038">
        <dgm:presLayoutVars>
          <dgm:bulletEnabled val="1"/>
        </dgm:presLayoutVars>
      </dgm:prSet>
      <dgm:spPr/>
      <dgm:t>
        <a:bodyPr/>
        <a:lstStyle/>
        <a:p>
          <a:endParaRPr lang="en-US"/>
        </a:p>
      </dgm:t>
    </dgm:pt>
    <dgm:pt modelId="{7B939831-8A5E-4298-9192-38AA18B6ABB6}" type="pres">
      <dgm:prSet presAssocID="{22B1594A-04E1-444B-8540-13B2BAD19CFE}" presName="Name56" presStyleLbl="parChTrans1D2" presStyleIdx="3" presStyleCnt="7"/>
      <dgm:spPr/>
      <dgm:t>
        <a:bodyPr/>
        <a:lstStyle/>
        <a:p>
          <a:endParaRPr lang="en-US"/>
        </a:p>
      </dgm:t>
    </dgm:pt>
    <dgm:pt modelId="{8E00AAC2-0CD3-4857-8DC5-BC695996E120}" type="pres">
      <dgm:prSet presAssocID="{C3663277-69C6-4107-B9BF-5B50B827C224}" presName="text0" presStyleLbl="node1" presStyleIdx="4" presStyleCnt="8" custScaleX="149081" custScaleY="100308">
        <dgm:presLayoutVars>
          <dgm:bulletEnabled val="1"/>
        </dgm:presLayoutVars>
      </dgm:prSet>
      <dgm:spPr/>
      <dgm:t>
        <a:bodyPr/>
        <a:lstStyle/>
        <a:p>
          <a:endParaRPr lang="en-US"/>
        </a:p>
      </dgm:t>
    </dgm:pt>
    <dgm:pt modelId="{CD260EB9-3E4F-4BDE-A5D8-2A452736FE54}" type="pres">
      <dgm:prSet presAssocID="{66B117BB-04F6-491D-8A98-4CAFF5F2CCD7}" presName="Name56" presStyleLbl="parChTrans1D2" presStyleIdx="4" presStyleCnt="7"/>
      <dgm:spPr/>
      <dgm:t>
        <a:bodyPr/>
        <a:lstStyle/>
        <a:p>
          <a:endParaRPr lang="en-US"/>
        </a:p>
      </dgm:t>
    </dgm:pt>
    <dgm:pt modelId="{8422B69E-3E8E-4DEE-BE3F-A32CA4536D6B}" type="pres">
      <dgm:prSet presAssocID="{8BF8358E-904B-4C93-8E8B-0D49B653E9E7}" presName="text0" presStyleLbl="node1" presStyleIdx="5" presStyleCnt="8" custScaleX="138038">
        <dgm:presLayoutVars>
          <dgm:bulletEnabled val="1"/>
        </dgm:presLayoutVars>
      </dgm:prSet>
      <dgm:spPr/>
      <dgm:t>
        <a:bodyPr/>
        <a:lstStyle/>
        <a:p>
          <a:endParaRPr lang="en-US"/>
        </a:p>
      </dgm:t>
    </dgm:pt>
    <dgm:pt modelId="{A6ACEF3E-2306-4255-9F5E-8FE4B1AB6941}" type="pres">
      <dgm:prSet presAssocID="{F28683ED-E42D-41F3-9F1E-2013C9F03DEB}" presName="Name56" presStyleLbl="parChTrans1D2" presStyleIdx="5" presStyleCnt="7"/>
      <dgm:spPr/>
      <dgm:t>
        <a:bodyPr/>
        <a:lstStyle/>
        <a:p>
          <a:endParaRPr lang="en-US"/>
        </a:p>
      </dgm:t>
    </dgm:pt>
    <dgm:pt modelId="{C5914F7F-E934-41FE-9BEF-E80F5C3B4B76}" type="pres">
      <dgm:prSet presAssocID="{D0B9268E-DF5B-4644-89AB-034690A0E871}" presName="text0" presStyleLbl="node1" presStyleIdx="6" presStyleCnt="8" custScaleX="138038">
        <dgm:presLayoutVars>
          <dgm:bulletEnabled val="1"/>
        </dgm:presLayoutVars>
      </dgm:prSet>
      <dgm:spPr/>
      <dgm:t>
        <a:bodyPr/>
        <a:lstStyle/>
        <a:p>
          <a:endParaRPr lang="en-US"/>
        </a:p>
      </dgm:t>
    </dgm:pt>
    <dgm:pt modelId="{CD000604-D89A-47FC-80C4-D8CB18201B43}" type="pres">
      <dgm:prSet presAssocID="{461C910F-472B-4C32-B557-B66885AFC571}" presName="Name56" presStyleLbl="parChTrans1D2" presStyleIdx="6" presStyleCnt="7"/>
      <dgm:spPr/>
      <dgm:t>
        <a:bodyPr/>
        <a:lstStyle/>
        <a:p>
          <a:endParaRPr lang="en-US"/>
        </a:p>
      </dgm:t>
    </dgm:pt>
    <dgm:pt modelId="{FDAC1467-6FCD-437A-A9CE-B1CA2E9B2F79}" type="pres">
      <dgm:prSet presAssocID="{F3055A61-E3F9-4F2D-892E-FF020AE50C2C}" presName="text0" presStyleLbl="node1" presStyleIdx="7" presStyleCnt="8">
        <dgm:presLayoutVars>
          <dgm:bulletEnabled val="1"/>
        </dgm:presLayoutVars>
      </dgm:prSet>
      <dgm:spPr/>
      <dgm:t>
        <a:bodyPr/>
        <a:lstStyle/>
        <a:p>
          <a:endParaRPr lang="en-US"/>
        </a:p>
      </dgm:t>
    </dgm:pt>
  </dgm:ptLst>
  <dgm:cxnLst>
    <dgm:cxn modelId="{EB473163-5783-4E8E-AE72-A1C1F662FB8B}" type="presOf" srcId="{DA68EE1D-515B-422A-806D-3272B753218E}" destId="{9EDF3F8C-5177-415E-987A-EE321A03367E}" srcOrd="0" destOrd="0" presId="urn:microsoft.com/office/officeart/2008/layout/RadialCluster"/>
    <dgm:cxn modelId="{83DF2E7F-FA40-4E8F-8480-72E8129480D6}" type="presOf" srcId="{D0B9268E-DF5B-4644-89AB-034690A0E871}" destId="{C5914F7F-E934-41FE-9BEF-E80F5C3B4B76}" srcOrd="0" destOrd="0" presId="urn:microsoft.com/office/officeart/2008/layout/RadialCluster"/>
    <dgm:cxn modelId="{98B292D6-1D96-4346-A1F9-5D5CC994675E}" srcId="{AACC0303-75F3-4D1C-B0B8-6B70EA519CE2}" destId="{DA68EE1D-515B-422A-806D-3272B753218E}" srcOrd="0" destOrd="0" parTransId="{86DED0FC-6C9B-4042-8AA2-9AB996EE817B}" sibTransId="{4CCE2ED8-068B-47F5-AF3D-B4509DBF2475}"/>
    <dgm:cxn modelId="{99EBA17D-141A-4C12-A534-E9F86B70C08A}" type="presOf" srcId="{D4B01DC9-5883-4938-B93F-CEDEA5D56253}" destId="{0B5E69AA-3804-4BF2-9137-49D619F1A21A}" srcOrd="0" destOrd="0" presId="urn:microsoft.com/office/officeart/2008/layout/RadialCluster"/>
    <dgm:cxn modelId="{45FA2C74-4291-4860-8E88-7B9FD625B422}" type="presOf" srcId="{8BF8358E-904B-4C93-8E8B-0D49B653E9E7}" destId="{8422B69E-3E8E-4DEE-BE3F-A32CA4536D6B}" srcOrd="0" destOrd="0" presId="urn:microsoft.com/office/officeart/2008/layout/RadialCluster"/>
    <dgm:cxn modelId="{684BF0C2-B2A7-4C81-A1BF-BAD1FCB0FB5A}" type="presOf" srcId="{81573695-902C-4B9A-BF65-F4D068BE574A}" destId="{56A16EEE-6A23-40C3-995C-46E6ADF1E111}" srcOrd="0" destOrd="0" presId="urn:microsoft.com/office/officeart/2008/layout/RadialCluster"/>
    <dgm:cxn modelId="{9D159774-C121-4D48-9C85-33C023DB88CD}" type="presOf" srcId="{461C910F-472B-4C32-B557-B66885AFC571}" destId="{CD000604-D89A-47FC-80C4-D8CB18201B43}" srcOrd="0" destOrd="0" presId="urn:microsoft.com/office/officeart/2008/layout/RadialCluster"/>
    <dgm:cxn modelId="{1A5B30DA-7CF1-415C-961D-91D834B5BB27}" type="presOf" srcId="{AACC0303-75F3-4D1C-B0B8-6B70EA519CE2}" destId="{0210ED45-8089-46A6-ACBF-08C404F57AC4}" srcOrd="0" destOrd="0" presId="urn:microsoft.com/office/officeart/2008/layout/RadialCluster"/>
    <dgm:cxn modelId="{081B0148-6CEE-4851-ADC7-8C8FC41380DE}" type="presOf" srcId="{EFFAAFB7-AACA-4799-A4B7-A340A96A03E5}" destId="{19856278-08D6-4E88-868F-EF5E8EEFED64}" srcOrd="0" destOrd="0" presId="urn:microsoft.com/office/officeart/2008/layout/RadialCluster"/>
    <dgm:cxn modelId="{52BB7B42-A931-437C-AE47-ECFCF91A95D6}" type="presOf" srcId="{F3055A61-E3F9-4F2D-892E-FF020AE50C2C}" destId="{FDAC1467-6FCD-437A-A9CE-B1CA2E9B2F79}" srcOrd="0" destOrd="0" presId="urn:microsoft.com/office/officeart/2008/layout/RadialCluster"/>
    <dgm:cxn modelId="{CA493C00-F2FD-4BFF-B467-C9A6CEE09ADA}" srcId="{AACC0303-75F3-4D1C-B0B8-6B70EA519CE2}" destId="{8BF8358E-904B-4C93-8E8B-0D49B653E9E7}" srcOrd="4" destOrd="0" parTransId="{66B117BB-04F6-491D-8A98-4CAFF5F2CCD7}" sibTransId="{24CF3376-1F50-4BC5-AA06-2D892996F94E}"/>
    <dgm:cxn modelId="{5AA2B75C-1C5D-44B0-91A5-5D52E1DC5C7D}" srcId="{D4B01DC9-5883-4938-B93F-CEDEA5D56253}" destId="{AACC0303-75F3-4D1C-B0B8-6B70EA519CE2}" srcOrd="0" destOrd="0" parTransId="{FEF40E8F-DA22-4EBE-B646-90ADD11963A1}" sibTransId="{C603C8BE-A7B1-4620-AE22-4B02FB8E4E7D}"/>
    <dgm:cxn modelId="{FAC22F2D-6A12-49E5-86DA-950C0DE76BA4}" srcId="{AACC0303-75F3-4D1C-B0B8-6B70EA519CE2}" destId="{D0B9268E-DF5B-4644-89AB-034690A0E871}" srcOrd="5" destOrd="0" parTransId="{F28683ED-E42D-41F3-9F1E-2013C9F03DEB}" sibTransId="{89034DCB-50AB-4726-8E32-07461B4242FD}"/>
    <dgm:cxn modelId="{AEB912C1-F275-4A7A-8824-8963696962BF}" type="presOf" srcId="{C3663277-69C6-4107-B9BF-5B50B827C224}" destId="{8E00AAC2-0CD3-4857-8DC5-BC695996E120}" srcOrd="0" destOrd="0" presId="urn:microsoft.com/office/officeart/2008/layout/RadialCluster"/>
    <dgm:cxn modelId="{0463C46A-218A-4A8D-8C9F-E048825D5199}" type="presOf" srcId="{66B117BB-04F6-491D-8A98-4CAFF5F2CCD7}" destId="{CD260EB9-3E4F-4BDE-A5D8-2A452736FE54}" srcOrd="0" destOrd="0" presId="urn:microsoft.com/office/officeart/2008/layout/RadialCluster"/>
    <dgm:cxn modelId="{4F01915B-1BDD-4EFB-9EB2-2D4B6436BCB9}" type="presOf" srcId="{22B1594A-04E1-444B-8540-13B2BAD19CFE}" destId="{7B939831-8A5E-4298-9192-38AA18B6ABB6}" srcOrd="0" destOrd="0" presId="urn:microsoft.com/office/officeart/2008/layout/RadialCluster"/>
    <dgm:cxn modelId="{A8B9E737-8546-480C-8069-86363E92F8A9}" type="presOf" srcId="{4164E0B8-EBE8-40A5-99CC-8744C2629EB9}" destId="{57223B7B-00D9-4373-8406-BCE10108D061}" srcOrd="0" destOrd="0" presId="urn:microsoft.com/office/officeart/2008/layout/RadialCluster"/>
    <dgm:cxn modelId="{B60D49EC-868A-42ED-8FBB-3A5A896305CD}" srcId="{AACC0303-75F3-4D1C-B0B8-6B70EA519CE2}" destId="{866FCF0E-BE14-4D8E-A19B-7FD4AA9F1216}" srcOrd="1" destOrd="0" parTransId="{EFFAAFB7-AACA-4799-A4B7-A340A96A03E5}" sibTransId="{221087B9-421D-4AB9-9413-5715E2ED561F}"/>
    <dgm:cxn modelId="{3F4EFD81-E927-45AC-8A6C-3FBBA810D7A3}" type="presOf" srcId="{86DED0FC-6C9B-4042-8AA2-9AB996EE817B}" destId="{165D0076-3687-4134-B319-24D12611D597}" srcOrd="0" destOrd="0" presId="urn:microsoft.com/office/officeart/2008/layout/RadialCluster"/>
    <dgm:cxn modelId="{84124DB7-FA7D-4856-B2B9-D9537A2087AD}" srcId="{AACC0303-75F3-4D1C-B0B8-6B70EA519CE2}" destId="{F3055A61-E3F9-4F2D-892E-FF020AE50C2C}" srcOrd="6" destOrd="0" parTransId="{461C910F-472B-4C32-B557-B66885AFC571}" sibTransId="{1E020578-DE8C-41C7-AF30-43DA7EADB07C}"/>
    <dgm:cxn modelId="{114B307A-DCFF-4F1A-BE0E-3F3E87890857}" type="presOf" srcId="{866FCF0E-BE14-4D8E-A19B-7FD4AA9F1216}" destId="{9CB7B8A8-A9A2-4FBC-9823-34AFE6E7BC92}" srcOrd="0" destOrd="0" presId="urn:microsoft.com/office/officeart/2008/layout/RadialCluster"/>
    <dgm:cxn modelId="{7EECA665-02A8-40EB-849C-E4ABE5386607}" srcId="{AACC0303-75F3-4D1C-B0B8-6B70EA519CE2}" destId="{C3663277-69C6-4107-B9BF-5B50B827C224}" srcOrd="3" destOrd="0" parTransId="{22B1594A-04E1-444B-8540-13B2BAD19CFE}" sibTransId="{6FA50101-A1D9-4BDD-9AD6-297447A171E5}"/>
    <dgm:cxn modelId="{E644E710-BA3A-4C26-A342-9A5E48E99AE9}" type="presOf" srcId="{F28683ED-E42D-41F3-9F1E-2013C9F03DEB}" destId="{A6ACEF3E-2306-4255-9F5E-8FE4B1AB6941}" srcOrd="0" destOrd="0" presId="urn:microsoft.com/office/officeart/2008/layout/RadialCluster"/>
    <dgm:cxn modelId="{0A4C2D18-373A-4130-8569-D8D0273AE72D}" srcId="{AACC0303-75F3-4D1C-B0B8-6B70EA519CE2}" destId="{81573695-902C-4B9A-BF65-F4D068BE574A}" srcOrd="2" destOrd="0" parTransId="{4164E0B8-EBE8-40A5-99CC-8744C2629EB9}" sibTransId="{09CBB37E-21DA-47FA-B303-E558AB992927}"/>
    <dgm:cxn modelId="{175C7FBC-4210-4A1A-A3A9-7DE823DF0FD4}" type="presParOf" srcId="{0B5E69AA-3804-4BF2-9137-49D619F1A21A}" destId="{A4524A5A-7644-481D-BD64-613DFDF9ADD3}" srcOrd="0" destOrd="0" presId="urn:microsoft.com/office/officeart/2008/layout/RadialCluster"/>
    <dgm:cxn modelId="{84484BE2-0142-4416-85B5-2EFD26DD54EF}" type="presParOf" srcId="{A4524A5A-7644-481D-BD64-613DFDF9ADD3}" destId="{0210ED45-8089-46A6-ACBF-08C404F57AC4}" srcOrd="0" destOrd="0" presId="urn:microsoft.com/office/officeart/2008/layout/RadialCluster"/>
    <dgm:cxn modelId="{C5580EB0-6706-4CB2-9172-E69E845E5CB9}" type="presParOf" srcId="{A4524A5A-7644-481D-BD64-613DFDF9ADD3}" destId="{165D0076-3687-4134-B319-24D12611D597}" srcOrd="1" destOrd="0" presId="urn:microsoft.com/office/officeart/2008/layout/RadialCluster"/>
    <dgm:cxn modelId="{48DDAC56-FAC4-42B9-ADE7-8EC8716E139C}" type="presParOf" srcId="{A4524A5A-7644-481D-BD64-613DFDF9ADD3}" destId="{9EDF3F8C-5177-415E-987A-EE321A03367E}" srcOrd="2" destOrd="0" presId="urn:microsoft.com/office/officeart/2008/layout/RadialCluster"/>
    <dgm:cxn modelId="{D20C6CFF-8234-4E41-A5E6-893D4188E02E}" type="presParOf" srcId="{A4524A5A-7644-481D-BD64-613DFDF9ADD3}" destId="{19856278-08D6-4E88-868F-EF5E8EEFED64}" srcOrd="3" destOrd="0" presId="urn:microsoft.com/office/officeart/2008/layout/RadialCluster"/>
    <dgm:cxn modelId="{AD7EC436-1B92-4D29-B7C0-261CB0323BE6}" type="presParOf" srcId="{A4524A5A-7644-481D-BD64-613DFDF9ADD3}" destId="{9CB7B8A8-A9A2-4FBC-9823-34AFE6E7BC92}" srcOrd="4" destOrd="0" presId="urn:microsoft.com/office/officeart/2008/layout/RadialCluster"/>
    <dgm:cxn modelId="{35C89F12-0D19-42B1-94E0-0BBC3A06A9B9}" type="presParOf" srcId="{A4524A5A-7644-481D-BD64-613DFDF9ADD3}" destId="{57223B7B-00D9-4373-8406-BCE10108D061}" srcOrd="5" destOrd="0" presId="urn:microsoft.com/office/officeart/2008/layout/RadialCluster"/>
    <dgm:cxn modelId="{F78FC2D4-30B9-416A-B984-DE546AE898AE}" type="presParOf" srcId="{A4524A5A-7644-481D-BD64-613DFDF9ADD3}" destId="{56A16EEE-6A23-40C3-995C-46E6ADF1E111}" srcOrd="6" destOrd="0" presId="urn:microsoft.com/office/officeart/2008/layout/RadialCluster"/>
    <dgm:cxn modelId="{8B86242B-DEF4-48A3-9744-3C2B1595D06D}" type="presParOf" srcId="{A4524A5A-7644-481D-BD64-613DFDF9ADD3}" destId="{7B939831-8A5E-4298-9192-38AA18B6ABB6}" srcOrd="7" destOrd="0" presId="urn:microsoft.com/office/officeart/2008/layout/RadialCluster"/>
    <dgm:cxn modelId="{6AFF0D91-7322-4059-851D-023A9B389DB9}" type="presParOf" srcId="{A4524A5A-7644-481D-BD64-613DFDF9ADD3}" destId="{8E00AAC2-0CD3-4857-8DC5-BC695996E120}" srcOrd="8" destOrd="0" presId="urn:microsoft.com/office/officeart/2008/layout/RadialCluster"/>
    <dgm:cxn modelId="{73EC6805-D818-431A-96CF-480238BB4152}" type="presParOf" srcId="{A4524A5A-7644-481D-BD64-613DFDF9ADD3}" destId="{CD260EB9-3E4F-4BDE-A5D8-2A452736FE54}" srcOrd="9" destOrd="0" presId="urn:microsoft.com/office/officeart/2008/layout/RadialCluster"/>
    <dgm:cxn modelId="{1D444CDA-E690-4553-9169-55B0A0960D19}" type="presParOf" srcId="{A4524A5A-7644-481D-BD64-613DFDF9ADD3}" destId="{8422B69E-3E8E-4DEE-BE3F-A32CA4536D6B}" srcOrd="10" destOrd="0" presId="urn:microsoft.com/office/officeart/2008/layout/RadialCluster"/>
    <dgm:cxn modelId="{7ED6D921-8EAF-43B7-B0FA-71FBFD27FFAA}" type="presParOf" srcId="{A4524A5A-7644-481D-BD64-613DFDF9ADD3}" destId="{A6ACEF3E-2306-4255-9F5E-8FE4B1AB6941}" srcOrd="11" destOrd="0" presId="urn:microsoft.com/office/officeart/2008/layout/RadialCluster"/>
    <dgm:cxn modelId="{8F281FA7-8C88-4FD3-B9DE-1D2AAA6C8803}" type="presParOf" srcId="{A4524A5A-7644-481D-BD64-613DFDF9ADD3}" destId="{C5914F7F-E934-41FE-9BEF-E80F5C3B4B76}" srcOrd="12" destOrd="0" presId="urn:microsoft.com/office/officeart/2008/layout/RadialCluster"/>
    <dgm:cxn modelId="{2F19FA5B-21F2-4D34-9321-101616EBCC93}" type="presParOf" srcId="{A4524A5A-7644-481D-BD64-613DFDF9ADD3}" destId="{CD000604-D89A-47FC-80C4-D8CB18201B43}" srcOrd="13" destOrd="0" presId="urn:microsoft.com/office/officeart/2008/layout/RadialCluster"/>
    <dgm:cxn modelId="{AA36372D-0FE5-40A5-80CA-1F55CF78DFD2}" type="presParOf" srcId="{A4524A5A-7644-481D-BD64-613DFDF9ADD3}" destId="{FDAC1467-6FCD-437A-A9CE-B1CA2E9B2F79}"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B01DC9-5883-4938-B93F-CEDEA5D56253}" type="doc">
      <dgm:prSet loTypeId="urn:microsoft.com/office/officeart/2008/layout/RadialCluster" loCatId="relationship" qsTypeId="urn:microsoft.com/office/officeart/2005/8/quickstyle/3d1" qsCatId="3D" csTypeId="urn:microsoft.com/office/officeart/2005/8/colors/colorful3" csCatId="colorful" phldr="1"/>
      <dgm:spPr/>
      <dgm:t>
        <a:bodyPr/>
        <a:lstStyle/>
        <a:p>
          <a:endParaRPr lang="en-US"/>
        </a:p>
      </dgm:t>
    </dgm:pt>
    <dgm:pt modelId="{AACC0303-75F3-4D1C-B0B8-6B70EA519CE2}">
      <dgm:prSet phldrT="[Text]"/>
      <dgm:spPr/>
      <dgm:t>
        <a:bodyPr/>
        <a:lstStyle/>
        <a:p>
          <a:r>
            <a:rPr lang="en-US" dirty="0" smtClean="0"/>
            <a:t>PW</a:t>
          </a:r>
          <a:endParaRPr lang="en-US" dirty="0"/>
        </a:p>
      </dgm:t>
    </dgm:pt>
    <dgm:pt modelId="{FEF40E8F-DA22-4EBE-B646-90ADD11963A1}" type="parTrans" cxnId="{5AA2B75C-1C5D-44B0-91A5-5D52E1DC5C7D}">
      <dgm:prSet/>
      <dgm:spPr/>
      <dgm:t>
        <a:bodyPr/>
        <a:lstStyle/>
        <a:p>
          <a:endParaRPr lang="en-US"/>
        </a:p>
      </dgm:t>
    </dgm:pt>
    <dgm:pt modelId="{C603C8BE-A7B1-4620-AE22-4B02FB8E4E7D}" type="sibTrans" cxnId="{5AA2B75C-1C5D-44B0-91A5-5D52E1DC5C7D}">
      <dgm:prSet/>
      <dgm:spPr/>
      <dgm:t>
        <a:bodyPr/>
        <a:lstStyle/>
        <a:p>
          <a:endParaRPr lang="en-US"/>
        </a:p>
      </dgm:t>
    </dgm:pt>
    <dgm:pt modelId="{DA68EE1D-515B-422A-806D-3272B753218E}">
      <dgm:prSet phldrT="[Text]" custT="1"/>
      <dgm:spPr/>
      <dgm:t>
        <a:bodyPr/>
        <a:lstStyle/>
        <a:p>
          <a:r>
            <a:rPr lang="en-US" sz="1800" dirty="0" smtClean="0"/>
            <a:t>Spouse </a:t>
          </a:r>
          <a:endParaRPr lang="en-US" sz="1800" dirty="0"/>
        </a:p>
      </dgm:t>
    </dgm:pt>
    <dgm:pt modelId="{86DED0FC-6C9B-4042-8AA2-9AB996EE817B}" type="parTrans" cxnId="{98B292D6-1D96-4346-A1F9-5D5CC994675E}">
      <dgm:prSet/>
      <dgm:spPr/>
      <dgm:t>
        <a:bodyPr/>
        <a:lstStyle/>
        <a:p>
          <a:endParaRPr lang="en-US"/>
        </a:p>
      </dgm:t>
    </dgm:pt>
    <dgm:pt modelId="{4CCE2ED8-068B-47F5-AF3D-B4509DBF2475}" type="sibTrans" cxnId="{98B292D6-1D96-4346-A1F9-5D5CC994675E}">
      <dgm:prSet/>
      <dgm:spPr/>
      <dgm:t>
        <a:bodyPr/>
        <a:lstStyle/>
        <a:p>
          <a:endParaRPr lang="en-US"/>
        </a:p>
      </dgm:t>
    </dgm:pt>
    <dgm:pt modelId="{866FCF0E-BE14-4D8E-A19B-7FD4AA9F1216}">
      <dgm:prSet phldrT="[Text]" custT="1"/>
      <dgm:spPr/>
      <dgm:t>
        <a:bodyPr/>
        <a:lstStyle/>
        <a:p>
          <a:r>
            <a:rPr lang="en-US" sz="1800" dirty="0" smtClean="0"/>
            <a:t>Father of the Unborn</a:t>
          </a:r>
          <a:endParaRPr lang="en-US" sz="1800" dirty="0"/>
        </a:p>
      </dgm:t>
    </dgm:pt>
    <dgm:pt modelId="{EFFAAFB7-AACA-4799-A4B7-A340A96A03E5}" type="parTrans" cxnId="{B60D49EC-868A-42ED-8FBB-3A5A896305CD}">
      <dgm:prSet/>
      <dgm:spPr/>
      <dgm:t>
        <a:bodyPr/>
        <a:lstStyle/>
        <a:p>
          <a:endParaRPr lang="en-US"/>
        </a:p>
      </dgm:t>
    </dgm:pt>
    <dgm:pt modelId="{221087B9-421D-4AB9-9413-5715E2ED561F}" type="sibTrans" cxnId="{B60D49EC-868A-42ED-8FBB-3A5A896305CD}">
      <dgm:prSet/>
      <dgm:spPr/>
      <dgm:t>
        <a:bodyPr/>
        <a:lstStyle/>
        <a:p>
          <a:endParaRPr lang="en-US"/>
        </a:p>
      </dgm:t>
    </dgm:pt>
    <dgm:pt modelId="{D0B9268E-DF5B-4644-89AB-034690A0E871}">
      <dgm:prSet phldrT="[Text]" custT="1"/>
      <dgm:spPr/>
      <dgm:t>
        <a:bodyPr/>
        <a:lstStyle/>
        <a:p>
          <a:r>
            <a:rPr lang="en-US" sz="1800" dirty="0" smtClean="0"/>
            <a:t>Legal </a:t>
          </a:r>
          <a:r>
            <a:rPr lang="en-US" sz="1800" dirty="0" smtClean="0"/>
            <a:t>Guardian / Conservator</a:t>
          </a:r>
          <a:endParaRPr lang="en-US" sz="1800" dirty="0"/>
        </a:p>
      </dgm:t>
    </dgm:pt>
    <dgm:pt modelId="{F28683ED-E42D-41F3-9F1E-2013C9F03DEB}" type="parTrans" cxnId="{FAC22F2D-6A12-49E5-86DA-950C0DE76BA4}">
      <dgm:prSet/>
      <dgm:spPr/>
      <dgm:t>
        <a:bodyPr/>
        <a:lstStyle/>
        <a:p>
          <a:endParaRPr lang="en-US"/>
        </a:p>
      </dgm:t>
    </dgm:pt>
    <dgm:pt modelId="{89034DCB-50AB-4726-8E32-07461B4242FD}" type="sibTrans" cxnId="{FAC22F2D-6A12-49E5-86DA-950C0DE76BA4}">
      <dgm:prSet/>
      <dgm:spPr/>
      <dgm:t>
        <a:bodyPr/>
        <a:lstStyle/>
        <a:p>
          <a:endParaRPr lang="en-US"/>
        </a:p>
      </dgm:t>
    </dgm:pt>
    <dgm:pt modelId="{8BF8358E-904B-4C93-8E8B-0D49B653E9E7}">
      <dgm:prSet custT="1"/>
      <dgm:spPr/>
      <dgm:t>
        <a:bodyPr/>
        <a:lstStyle/>
        <a:p>
          <a:r>
            <a:rPr lang="en-US" sz="1800" dirty="0" smtClean="0"/>
            <a:t>Social Security Payee </a:t>
          </a:r>
          <a:endParaRPr lang="en-US" sz="1800" dirty="0"/>
        </a:p>
      </dgm:t>
    </dgm:pt>
    <dgm:pt modelId="{66B117BB-04F6-491D-8A98-4CAFF5F2CCD7}" type="parTrans" cxnId="{CA493C00-F2FD-4BFF-B467-C9A6CEE09ADA}">
      <dgm:prSet/>
      <dgm:spPr/>
      <dgm:t>
        <a:bodyPr/>
        <a:lstStyle/>
        <a:p>
          <a:endParaRPr lang="en-US"/>
        </a:p>
      </dgm:t>
    </dgm:pt>
    <dgm:pt modelId="{24CF3376-1F50-4BC5-AA06-2D892996F94E}" type="sibTrans" cxnId="{CA493C00-F2FD-4BFF-B467-C9A6CEE09ADA}">
      <dgm:prSet/>
      <dgm:spPr/>
      <dgm:t>
        <a:bodyPr/>
        <a:lstStyle/>
        <a:p>
          <a:endParaRPr lang="en-US"/>
        </a:p>
      </dgm:t>
    </dgm:pt>
    <dgm:pt modelId="{81573695-902C-4B9A-BF65-F4D068BE574A}">
      <dgm:prSet custT="1"/>
      <dgm:spPr/>
      <dgm:t>
        <a:bodyPr/>
        <a:lstStyle/>
        <a:p>
          <a:r>
            <a:rPr lang="en-US" sz="1800" dirty="0" smtClean="0"/>
            <a:t>Medical Rep</a:t>
          </a:r>
          <a:endParaRPr lang="en-US" sz="1800" dirty="0"/>
        </a:p>
      </dgm:t>
    </dgm:pt>
    <dgm:pt modelId="{4164E0B8-EBE8-40A5-99CC-8744C2629EB9}" type="parTrans" cxnId="{0A4C2D18-373A-4130-8569-D8D0273AE72D}">
      <dgm:prSet/>
      <dgm:spPr/>
      <dgm:t>
        <a:bodyPr/>
        <a:lstStyle/>
        <a:p>
          <a:endParaRPr lang="en-US"/>
        </a:p>
      </dgm:t>
    </dgm:pt>
    <dgm:pt modelId="{09CBB37E-21DA-47FA-B303-E558AB992927}" type="sibTrans" cxnId="{0A4C2D18-373A-4130-8569-D8D0273AE72D}">
      <dgm:prSet/>
      <dgm:spPr/>
      <dgm:t>
        <a:bodyPr/>
        <a:lstStyle/>
        <a:p>
          <a:endParaRPr lang="en-US"/>
        </a:p>
      </dgm:t>
    </dgm:pt>
    <dgm:pt modelId="{F3055A61-E3F9-4F2D-892E-FF020AE50C2C}">
      <dgm:prSet phldrT="[Text]" custT="1"/>
      <dgm:spPr/>
      <dgm:t>
        <a:bodyPr/>
        <a:lstStyle/>
        <a:p>
          <a:r>
            <a:rPr lang="en-US" sz="1800" dirty="0" smtClean="0"/>
            <a:t>Tax Filer</a:t>
          </a:r>
          <a:endParaRPr lang="en-US" sz="1800" dirty="0"/>
        </a:p>
      </dgm:t>
    </dgm:pt>
    <dgm:pt modelId="{461C910F-472B-4C32-B557-B66885AFC571}" type="parTrans" cxnId="{84124DB7-FA7D-4856-B2B9-D9537A2087AD}">
      <dgm:prSet/>
      <dgm:spPr/>
      <dgm:t>
        <a:bodyPr/>
        <a:lstStyle/>
        <a:p>
          <a:endParaRPr lang="en-US"/>
        </a:p>
      </dgm:t>
    </dgm:pt>
    <dgm:pt modelId="{1E020578-DE8C-41C7-AF30-43DA7EADB07C}" type="sibTrans" cxnId="{84124DB7-FA7D-4856-B2B9-D9537A2087AD}">
      <dgm:prSet/>
      <dgm:spPr/>
      <dgm:t>
        <a:bodyPr/>
        <a:lstStyle/>
        <a:p>
          <a:endParaRPr lang="en-US"/>
        </a:p>
      </dgm:t>
    </dgm:pt>
    <dgm:pt modelId="{C61240CD-D448-4182-AF4B-7AA1EFFBC9C1}">
      <dgm:prSet phldrT="[Text]" custT="1"/>
      <dgm:spPr/>
      <dgm:t>
        <a:bodyPr/>
        <a:lstStyle/>
        <a:p>
          <a:r>
            <a:rPr lang="en-US" sz="1600" dirty="0" smtClean="0"/>
            <a:t>Durable Power of Attorney</a:t>
          </a:r>
          <a:endParaRPr lang="en-US" sz="1600" dirty="0"/>
        </a:p>
      </dgm:t>
    </dgm:pt>
    <dgm:pt modelId="{4F911453-788B-4ABA-9BA8-25C0FD8F8CF3}" type="parTrans" cxnId="{AAD81113-1D5A-4E63-BEB6-DADAA3E446E2}">
      <dgm:prSet/>
      <dgm:spPr/>
      <dgm:t>
        <a:bodyPr/>
        <a:lstStyle/>
        <a:p>
          <a:endParaRPr lang="en-US"/>
        </a:p>
      </dgm:t>
    </dgm:pt>
    <dgm:pt modelId="{767C7A7D-625B-43C7-A10C-195A32360991}" type="sibTrans" cxnId="{AAD81113-1D5A-4E63-BEB6-DADAA3E446E2}">
      <dgm:prSet/>
      <dgm:spPr/>
      <dgm:t>
        <a:bodyPr/>
        <a:lstStyle/>
        <a:p>
          <a:endParaRPr lang="en-US"/>
        </a:p>
      </dgm:t>
    </dgm:pt>
    <dgm:pt modelId="{06632CFA-6440-42E7-9980-62BB6CBC2791}">
      <dgm:prSet phldrT="[Text]" custT="1"/>
      <dgm:spPr/>
      <dgm:t>
        <a:bodyPr/>
        <a:lstStyle/>
        <a:p>
          <a:endParaRPr lang="en-US" sz="1800" dirty="0"/>
        </a:p>
      </dgm:t>
    </dgm:pt>
    <dgm:pt modelId="{CB36EC79-632C-4DF5-9D18-D288249F8630}" type="parTrans" cxnId="{70A5A4BC-15C3-4D09-9679-E5628427FCFD}">
      <dgm:prSet/>
      <dgm:spPr/>
      <dgm:t>
        <a:bodyPr/>
        <a:lstStyle/>
        <a:p>
          <a:endParaRPr lang="en-US"/>
        </a:p>
      </dgm:t>
    </dgm:pt>
    <dgm:pt modelId="{77AD49A5-64CA-4E6C-967D-6BCBCB045822}" type="sibTrans" cxnId="{70A5A4BC-15C3-4D09-9679-E5628427FCFD}">
      <dgm:prSet/>
      <dgm:spPr/>
      <dgm:t>
        <a:bodyPr/>
        <a:lstStyle/>
        <a:p>
          <a:endParaRPr lang="en-US"/>
        </a:p>
      </dgm:t>
    </dgm:pt>
    <dgm:pt modelId="{0B5E69AA-3804-4BF2-9137-49D619F1A21A}" type="pres">
      <dgm:prSet presAssocID="{D4B01DC9-5883-4938-B93F-CEDEA5D56253}" presName="Name0" presStyleCnt="0">
        <dgm:presLayoutVars>
          <dgm:chMax val="1"/>
          <dgm:chPref val="1"/>
          <dgm:dir/>
          <dgm:animOne val="branch"/>
          <dgm:animLvl val="lvl"/>
        </dgm:presLayoutVars>
      </dgm:prSet>
      <dgm:spPr/>
      <dgm:t>
        <a:bodyPr/>
        <a:lstStyle/>
        <a:p>
          <a:endParaRPr lang="en-US"/>
        </a:p>
      </dgm:t>
    </dgm:pt>
    <dgm:pt modelId="{A4524A5A-7644-481D-BD64-613DFDF9ADD3}" type="pres">
      <dgm:prSet presAssocID="{AACC0303-75F3-4D1C-B0B8-6B70EA519CE2}" presName="singleCycle" presStyleCnt="0"/>
      <dgm:spPr/>
    </dgm:pt>
    <dgm:pt modelId="{0210ED45-8089-46A6-ACBF-08C404F57AC4}" type="pres">
      <dgm:prSet presAssocID="{AACC0303-75F3-4D1C-B0B8-6B70EA519CE2}" presName="singleCenter" presStyleLbl="node1" presStyleIdx="0" presStyleCnt="8" custScaleY="80154">
        <dgm:presLayoutVars>
          <dgm:chMax val="7"/>
          <dgm:chPref val="7"/>
        </dgm:presLayoutVars>
      </dgm:prSet>
      <dgm:spPr/>
      <dgm:t>
        <a:bodyPr/>
        <a:lstStyle/>
        <a:p>
          <a:endParaRPr lang="en-US"/>
        </a:p>
      </dgm:t>
    </dgm:pt>
    <dgm:pt modelId="{165D0076-3687-4134-B319-24D12611D597}" type="pres">
      <dgm:prSet presAssocID="{86DED0FC-6C9B-4042-8AA2-9AB996EE817B}" presName="Name56" presStyleLbl="parChTrans1D2" presStyleIdx="0" presStyleCnt="7"/>
      <dgm:spPr/>
      <dgm:t>
        <a:bodyPr/>
        <a:lstStyle/>
        <a:p>
          <a:endParaRPr lang="en-US"/>
        </a:p>
      </dgm:t>
    </dgm:pt>
    <dgm:pt modelId="{9EDF3F8C-5177-415E-987A-EE321A03367E}" type="pres">
      <dgm:prSet presAssocID="{DA68EE1D-515B-422A-806D-3272B753218E}" presName="text0" presStyleLbl="node1" presStyleIdx="1" presStyleCnt="8" custScaleX="138038">
        <dgm:presLayoutVars>
          <dgm:bulletEnabled val="1"/>
        </dgm:presLayoutVars>
      </dgm:prSet>
      <dgm:spPr/>
      <dgm:t>
        <a:bodyPr/>
        <a:lstStyle/>
        <a:p>
          <a:endParaRPr lang="en-US"/>
        </a:p>
      </dgm:t>
    </dgm:pt>
    <dgm:pt modelId="{19856278-08D6-4E88-868F-EF5E8EEFED64}" type="pres">
      <dgm:prSet presAssocID="{EFFAAFB7-AACA-4799-A4B7-A340A96A03E5}" presName="Name56" presStyleLbl="parChTrans1D2" presStyleIdx="1" presStyleCnt="7"/>
      <dgm:spPr/>
      <dgm:t>
        <a:bodyPr/>
        <a:lstStyle/>
        <a:p>
          <a:endParaRPr lang="en-US"/>
        </a:p>
      </dgm:t>
    </dgm:pt>
    <dgm:pt modelId="{9CB7B8A8-A9A2-4FBC-9823-34AFE6E7BC92}" type="pres">
      <dgm:prSet presAssocID="{866FCF0E-BE14-4D8E-A19B-7FD4AA9F1216}" presName="text0" presStyleLbl="node1" presStyleIdx="2" presStyleCnt="8" custScaleX="138125">
        <dgm:presLayoutVars>
          <dgm:bulletEnabled val="1"/>
        </dgm:presLayoutVars>
      </dgm:prSet>
      <dgm:spPr/>
      <dgm:t>
        <a:bodyPr/>
        <a:lstStyle/>
        <a:p>
          <a:endParaRPr lang="en-US"/>
        </a:p>
      </dgm:t>
    </dgm:pt>
    <dgm:pt modelId="{57223B7B-00D9-4373-8406-BCE10108D061}" type="pres">
      <dgm:prSet presAssocID="{4164E0B8-EBE8-40A5-99CC-8744C2629EB9}" presName="Name56" presStyleLbl="parChTrans1D2" presStyleIdx="2" presStyleCnt="7"/>
      <dgm:spPr/>
      <dgm:t>
        <a:bodyPr/>
        <a:lstStyle/>
        <a:p>
          <a:endParaRPr lang="en-US"/>
        </a:p>
      </dgm:t>
    </dgm:pt>
    <dgm:pt modelId="{56A16EEE-6A23-40C3-995C-46E6ADF1E111}" type="pres">
      <dgm:prSet presAssocID="{81573695-902C-4B9A-BF65-F4D068BE574A}" presName="text0" presStyleLbl="node1" presStyleIdx="3" presStyleCnt="8" custScaleX="138038">
        <dgm:presLayoutVars>
          <dgm:bulletEnabled val="1"/>
        </dgm:presLayoutVars>
      </dgm:prSet>
      <dgm:spPr/>
      <dgm:t>
        <a:bodyPr/>
        <a:lstStyle/>
        <a:p>
          <a:endParaRPr lang="en-US"/>
        </a:p>
      </dgm:t>
    </dgm:pt>
    <dgm:pt modelId="{CD260EB9-3E4F-4BDE-A5D8-2A452736FE54}" type="pres">
      <dgm:prSet presAssocID="{66B117BB-04F6-491D-8A98-4CAFF5F2CCD7}" presName="Name56" presStyleLbl="parChTrans1D2" presStyleIdx="3" presStyleCnt="7"/>
      <dgm:spPr/>
      <dgm:t>
        <a:bodyPr/>
        <a:lstStyle/>
        <a:p>
          <a:endParaRPr lang="en-US"/>
        </a:p>
      </dgm:t>
    </dgm:pt>
    <dgm:pt modelId="{8422B69E-3E8E-4DEE-BE3F-A32CA4536D6B}" type="pres">
      <dgm:prSet presAssocID="{8BF8358E-904B-4C93-8E8B-0D49B653E9E7}" presName="text0" presStyleLbl="node1" presStyleIdx="4" presStyleCnt="8" custScaleX="138038">
        <dgm:presLayoutVars>
          <dgm:bulletEnabled val="1"/>
        </dgm:presLayoutVars>
      </dgm:prSet>
      <dgm:spPr/>
      <dgm:t>
        <a:bodyPr/>
        <a:lstStyle/>
        <a:p>
          <a:endParaRPr lang="en-US"/>
        </a:p>
      </dgm:t>
    </dgm:pt>
    <dgm:pt modelId="{7AFC1A1E-692E-4B55-B675-7B04004D0EFF}" type="pres">
      <dgm:prSet presAssocID="{4F911453-788B-4ABA-9BA8-25C0FD8F8CF3}" presName="Name56" presStyleLbl="parChTrans1D2" presStyleIdx="4" presStyleCnt="7"/>
      <dgm:spPr/>
      <dgm:t>
        <a:bodyPr/>
        <a:lstStyle/>
        <a:p>
          <a:endParaRPr lang="en-US"/>
        </a:p>
      </dgm:t>
    </dgm:pt>
    <dgm:pt modelId="{4B61AF16-6A86-47BC-AD13-A65A0B8A1ED0}" type="pres">
      <dgm:prSet presAssocID="{C61240CD-D448-4182-AF4B-7AA1EFFBC9C1}" presName="text0" presStyleLbl="node1" presStyleIdx="5" presStyleCnt="8">
        <dgm:presLayoutVars>
          <dgm:bulletEnabled val="1"/>
        </dgm:presLayoutVars>
      </dgm:prSet>
      <dgm:spPr/>
      <dgm:t>
        <a:bodyPr/>
        <a:lstStyle/>
        <a:p>
          <a:endParaRPr lang="en-US"/>
        </a:p>
      </dgm:t>
    </dgm:pt>
    <dgm:pt modelId="{A6ACEF3E-2306-4255-9F5E-8FE4B1AB6941}" type="pres">
      <dgm:prSet presAssocID="{F28683ED-E42D-41F3-9F1E-2013C9F03DEB}" presName="Name56" presStyleLbl="parChTrans1D2" presStyleIdx="5" presStyleCnt="7"/>
      <dgm:spPr/>
      <dgm:t>
        <a:bodyPr/>
        <a:lstStyle/>
        <a:p>
          <a:endParaRPr lang="en-US"/>
        </a:p>
      </dgm:t>
    </dgm:pt>
    <dgm:pt modelId="{C5914F7F-E934-41FE-9BEF-E80F5C3B4B76}" type="pres">
      <dgm:prSet presAssocID="{D0B9268E-DF5B-4644-89AB-034690A0E871}" presName="text0" presStyleLbl="node1" presStyleIdx="6" presStyleCnt="8" custScaleX="138038">
        <dgm:presLayoutVars>
          <dgm:bulletEnabled val="1"/>
        </dgm:presLayoutVars>
      </dgm:prSet>
      <dgm:spPr/>
      <dgm:t>
        <a:bodyPr/>
        <a:lstStyle/>
        <a:p>
          <a:endParaRPr lang="en-US"/>
        </a:p>
      </dgm:t>
    </dgm:pt>
    <dgm:pt modelId="{CD000604-D89A-47FC-80C4-D8CB18201B43}" type="pres">
      <dgm:prSet presAssocID="{461C910F-472B-4C32-B557-B66885AFC571}" presName="Name56" presStyleLbl="parChTrans1D2" presStyleIdx="6" presStyleCnt="7"/>
      <dgm:spPr/>
      <dgm:t>
        <a:bodyPr/>
        <a:lstStyle/>
        <a:p>
          <a:endParaRPr lang="en-US"/>
        </a:p>
      </dgm:t>
    </dgm:pt>
    <dgm:pt modelId="{FDAC1467-6FCD-437A-A9CE-B1CA2E9B2F79}" type="pres">
      <dgm:prSet presAssocID="{F3055A61-E3F9-4F2D-892E-FF020AE50C2C}" presName="text0" presStyleLbl="node1" presStyleIdx="7" presStyleCnt="8">
        <dgm:presLayoutVars>
          <dgm:bulletEnabled val="1"/>
        </dgm:presLayoutVars>
      </dgm:prSet>
      <dgm:spPr/>
      <dgm:t>
        <a:bodyPr/>
        <a:lstStyle/>
        <a:p>
          <a:endParaRPr lang="en-US"/>
        </a:p>
      </dgm:t>
    </dgm:pt>
  </dgm:ptLst>
  <dgm:cxnLst>
    <dgm:cxn modelId="{C6D80D91-01C1-4FAF-A003-2CA5001B5D60}" type="presOf" srcId="{EFFAAFB7-AACA-4799-A4B7-A340A96A03E5}" destId="{19856278-08D6-4E88-868F-EF5E8EEFED64}" srcOrd="0" destOrd="0" presId="urn:microsoft.com/office/officeart/2008/layout/RadialCluster"/>
    <dgm:cxn modelId="{AAD81113-1D5A-4E63-BEB6-DADAA3E446E2}" srcId="{AACC0303-75F3-4D1C-B0B8-6B70EA519CE2}" destId="{C61240CD-D448-4182-AF4B-7AA1EFFBC9C1}" srcOrd="4" destOrd="0" parTransId="{4F911453-788B-4ABA-9BA8-25C0FD8F8CF3}" sibTransId="{767C7A7D-625B-43C7-A10C-195A32360991}"/>
    <dgm:cxn modelId="{115423B3-C53C-4808-9329-1F378E6197AA}" type="presOf" srcId="{D4B01DC9-5883-4938-B93F-CEDEA5D56253}" destId="{0B5E69AA-3804-4BF2-9137-49D619F1A21A}" srcOrd="0" destOrd="0" presId="urn:microsoft.com/office/officeart/2008/layout/RadialCluster"/>
    <dgm:cxn modelId="{D3A4ED09-B5B3-46B7-A94F-28FE80652390}" type="presOf" srcId="{461C910F-472B-4C32-B557-B66885AFC571}" destId="{CD000604-D89A-47FC-80C4-D8CB18201B43}" srcOrd="0" destOrd="0" presId="urn:microsoft.com/office/officeart/2008/layout/RadialCluster"/>
    <dgm:cxn modelId="{70A5A4BC-15C3-4D09-9679-E5628427FCFD}" srcId="{AACC0303-75F3-4D1C-B0B8-6B70EA519CE2}" destId="{06632CFA-6440-42E7-9980-62BB6CBC2791}" srcOrd="7" destOrd="0" parTransId="{CB36EC79-632C-4DF5-9D18-D288249F8630}" sibTransId="{77AD49A5-64CA-4E6C-967D-6BCBCB045822}"/>
    <dgm:cxn modelId="{6E1776DD-AC1F-4FD5-8952-F7297EEA53DA}" type="presOf" srcId="{D0B9268E-DF5B-4644-89AB-034690A0E871}" destId="{C5914F7F-E934-41FE-9BEF-E80F5C3B4B76}" srcOrd="0" destOrd="0" presId="urn:microsoft.com/office/officeart/2008/layout/RadialCluster"/>
    <dgm:cxn modelId="{B718209E-B7A6-4B83-B1DF-9F3ADDF3B781}" type="presOf" srcId="{AACC0303-75F3-4D1C-B0B8-6B70EA519CE2}" destId="{0210ED45-8089-46A6-ACBF-08C404F57AC4}" srcOrd="0" destOrd="0" presId="urn:microsoft.com/office/officeart/2008/layout/RadialCluster"/>
    <dgm:cxn modelId="{FAC22F2D-6A12-49E5-86DA-950C0DE76BA4}" srcId="{AACC0303-75F3-4D1C-B0B8-6B70EA519CE2}" destId="{D0B9268E-DF5B-4644-89AB-034690A0E871}" srcOrd="5" destOrd="0" parTransId="{F28683ED-E42D-41F3-9F1E-2013C9F03DEB}" sibTransId="{89034DCB-50AB-4726-8E32-07461B4242FD}"/>
    <dgm:cxn modelId="{CA493C00-F2FD-4BFF-B467-C9A6CEE09ADA}" srcId="{AACC0303-75F3-4D1C-B0B8-6B70EA519CE2}" destId="{8BF8358E-904B-4C93-8E8B-0D49B653E9E7}" srcOrd="3" destOrd="0" parTransId="{66B117BB-04F6-491D-8A98-4CAFF5F2CCD7}" sibTransId="{24CF3376-1F50-4BC5-AA06-2D892996F94E}"/>
    <dgm:cxn modelId="{B60D49EC-868A-42ED-8FBB-3A5A896305CD}" srcId="{AACC0303-75F3-4D1C-B0B8-6B70EA519CE2}" destId="{866FCF0E-BE14-4D8E-A19B-7FD4AA9F1216}" srcOrd="1" destOrd="0" parTransId="{EFFAAFB7-AACA-4799-A4B7-A340A96A03E5}" sibTransId="{221087B9-421D-4AB9-9413-5715E2ED561F}"/>
    <dgm:cxn modelId="{98B292D6-1D96-4346-A1F9-5D5CC994675E}" srcId="{AACC0303-75F3-4D1C-B0B8-6B70EA519CE2}" destId="{DA68EE1D-515B-422A-806D-3272B753218E}" srcOrd="0" destOrd="0" parTransId="{86DED0FC-6C9B-4042-8AA2-9AB996EE817B}" sibTransId="{4CCE2ED8-068B-47F5-AF3D-B4509DBF2475}"/>
    <dgm:cxn modelId="{406C70F1-9DA0-4458-A537-B64DB7C0A65A}" type="presOf" srcId="{4F911453-788B-4ABA-9BA8-25C0FD8F8CF3}" destId="{7AFC1A1E-692E-4B55-B675-7B04004D0EFF}" srcOrd="0" destOrd="0" presId="urn:microsoft.com/office/officeart/2008/layout/RadialCluster"/>
    <dgm:cxn modelId="{F936E2BC-14D5-43F5-98D4-6B38ECB77ECC}" type="presOf" srcId="{4164E0B8-EBE8-40A5-99CC-8744C2629EB9}" destId="{57223B7B-00D9-4373-8406-BCE10108D061}" srcOrd="0" destOrd="0" presId="urn:microsoft.com/office/officeart/2008/layout/RadialCluster"/>
    <dgm:cxn modelId="{615EE063-F4BB-4FCE-9765-39BAF0B6123A}" type="presOf" srcId="{8BF8358E-904B-4C93-8E8B-0D49B653E9E7}" destId="{8422B69E-3E8E-4DEE-BE3F-A32CA4536D6B}" srcOrd="0" destOrd="0" presId="urn:microsoft.com/office/officeart/2008/layout/RadialCluster"/>
    <dgm:cxn modelId="{E2A9659C-7DA3-41AD-8A97-0C5E8C8F9E25}" type="presOf" srcId="{DA68EE1D-515B-422A-806D-3272B753218E}" destId="{9EDF3F8C-5177-415E-987A-EE321A03367E}" srcOrd="0" destOrd="0" presId="urn:microsoft.com/office/officeart/2008/layout/RadialCluster"/>
    <dgm:cxn modelId="{03889EA6-7A61-4DB0-8341-A6FF07D6B000}" type="presOf" srcId="{66B117BB-04F6-491D-8A98-4CAFF5F2CCD7}" destId="{CD260EB9-3E4F-4BDE-A5D8-2A452736FE54}" srcOrd="0" destOrd="0" presId="urn:microsoft.com/office/officeart/2008/layout/RadialCluster"/>
    <dgm:cxn modelId="{0A4C2D18-373A-4130-8569-D8D0273AE72D}" srcId="{AACC0303-75F3-4D1C-B0B8-6B70EA519CE2}" destId="{81573695-902C-4B9A-BF65-F4D068BE574A}" srcOrd="2" destOrd="0" parTransId="{4164E0B8-EBE8-40A5-99CC-8744C2629EB9}" sibTransId="{09CBB37E-21DA-47FA-B303-E558AB992927}"/>
    <dgm:cxn modelId="{AE6A0D79-246F-45D6-917A-7106A407DFD1}" type="presOf" srcId="{C61240CD-D448-4182-AF4B-7AA1EFFBC9C1}" destId="{4B61AF16-6A86-47BC-AD13-A65A0B8A1ED0}" srcOrd="0" destOrd="0" presId="urn:microsoft.com/office/officeart/2008/layout/RadialCluster"/>
    <dgm:cxn modelId="{D9192619-9160-4A2A-BDCD-48B115EDFA92}" type="presOf" srcId="{866FCF0E-BE14-4D8E-A19B-7FD4AA9F1216}" destId="{9CB7B8A8-A9A2-4FBC-9823-34AFE6E7BC92}" srcOrd="0" destOrd="0" presId="urn:microsoft.com/office/officeart/2008/layout/RadialCluster"/>
    <dgm:cxn modelId="{1AF798F6-E46B-4D0D-B26B-4517608D878F}" type="presOf" srcId="{F3055A61-E3F9-4F2D-892E-FF020AE50C2C}" destId="{FDAC1467-6FCD-437A-A9CE-B1CA2E9B2F79}" srcOrd="0" destOrd="0" presId="urn:microsoft.com/office/officeart/2008/layout/RadialCluster"/>
    <dgm:cxn modelId="{84124DB7-FA7D-4856-B2B9-D9537A2087AD}" srcId="{AACC0303-75F3-4D1C-B0B8-6B70EA519CE2}" destId="{F3055A61-E3F9-4F2D-892E-FF020AE50C2C}" srcOrd="6" destOrd="0" parTransId="{461C910F-472B-4C32-B557-B66885AFC571}" sibTransId="{1E020578-DE8C-41C7-AF30-43DA7EADB07C}"/>
    <dgm:cxn modelId="{CC062C36-9926-467E-B575-DDB59B98A117}" type="presOf" srcId="{F28683ED-E42D-41F3-9F1E-2013C9F03DEB}" destId="{A6ACEF3E-2306-4255-9F5E-8FE4B1AB6941}" srcOrd="0" destOrd="0" presId="urn:microsoft.com/office/officeart/2008/layout/RadialCluster"/>
    <dgm:cxn modelId="{A4FEEF7D-01B4-4CBE-B71B-CD2A664EDDF3}" type="presOf" srcId="{86DED0FC-6C9B-4042-8AA2-9AB996EE817B}" destId="{165D0076-3687-4134-B319-24D12611D597}" srcOrd="0" destOrd="0" presId="urn:microsoft.com/office/officeart/2008/layout/RadialCluster"/>
    <dgm:cxn modelId="{5AA2B75C-1C5D-44B0-91A5-5D52E1DC5C7D}" srcId="{D4B01DC9-5883-4938-B93F-CEDEA5D56253}" destId="{AACC0303-75F3-4D1C-B0B8-6B70EA519CE2}" srcOrd="0" destOrd="0" parTransId="{FEF40E8F-DA22-4EBE-B646-90ADD11963A1}" sibTransId="{C603C8BE-A7B1-4620-AE22-4B02FB8E4E7D}"/>
    <dgm:cxn modelId="{9FE3268A-388D-4038-B532-6B811F472D7A}" type="presOf" srcId="{81573695-902C-4B9A-BF65-F4D068BE574A}" destId="{56A16EEE-6A23-40C3-995C-46E6ADF1E111}" srcOrd="0" destOrd="0" presId="urn:microsoft.com/office/officeart/2008/layout/RadialCluster"/>
    <dgm:cxn modelId="{A1BF3CCE-164C-4079-A501-C116D1913E05}" type="presParOf" srcId="{0B5E69AA-3804-4BF2-9137-49D619F1A21A}" destId="{A4524A5A-7644-481D-BD64-613DFDF9ADD3}" srcOrd="0" destOrd="0" presId="urn:microsoft.com/office/officeart/2008/layout/RadialCluster"/>
    <dgm:cxn modelId="{CC4FE616-1F37-4183-A0C2-52C8C3E70445}" type="presParOf" srcId="{A4524A5A-7644-481D-BD64-613DFDF9ADD3}" destId="{0210ED45-8089-46A6-ACBF-08C404F57AC4}" srcOrd="0" destOrd="0" presId="urn:microsoft.com/office/officeart/2008/layout/RadialCluster"/>
    <dgm:cxn modelId="{9D9C1C9E-6119-441B-9452-4D417F23E8CA}" type="presParOf" srcId="{A4524A5A-7644-481D-BD64-613DFDF9ADD3}" destId="{165D0076-3687-4134-B319-24D12611D597}" srcOrd="1" destOrd="0" presId="urn:microsoft.com/office/officeart/2008/layout/RadialCluster"/>
    <dgm:cxn modelId="{E829838B-02B9-498A-888D-AC7BB88AD91F}" type="presParOf" srcId="{A4524A5A-7644-481D-BD64-613DFDF9ADD3}" destId="{9EDF3F8C-5177-415E-987A-EE321A03367E}" srcOrd="2" destOrd="0" presId="urn:microsoft.com/office/officeart/2008/layout/RadialCluster"/>
    <dgm:cxn modelId="{CE2DB4EF-A2F0-469D-9D9F-FFD03E7FC29A}" type="presParOf" srcId="{A4524A5A-7644-481D-BD64-613DFDF9ADD3}" destId="{19856278-08D6-4E88-868F-EF5E8EEFED64}" srcOrd="3" destOrd="0" presId="urn:microsoft.com/office/officeart/2008/layout/RadialCluster"/>
    <dgm:cxn modelId="{26ECFED0-374A-4B02-890B-EDCA480F7ED4}" type="presParOf" srcId="{A4524A5A-7644-481D-BD64-613DFDF9ADD3}" destId="{9CB7B8A8-A9A2-4FBC-9823-34AFE6E7BC92}" srcOrd="4" destOrd="0" presId="urn:microsoft.com/office/officeart/2008/layout/RadialCluster"/>
    <dgm:cxn modelId="{D66E340F-EBDC-4D7E-89A4-FEA11DDFA8E3}" type="presParOf" srcId="{A4524A5A-7644-481D-BD64-613DFDF9ADD3}" destId="{57223B7B-00D9-4373-8406-BCE10108D061}" srcOrd="5" destOrd="0" presId="urn:microsoft.com/office/officeart/2008/layout/RadialCluster"/>
    <dgm:cxn modelId="{2D1B612A-3C36-4863-8F9B-BBE90066A36F}" type="presParOf" srcId="{A4524A5A-7644-481D-BD64-613DFDF9ADD3}" destId="{56A16EEE-6A23-40C3-995C-46E6ADF1E111}" srcOrd="6" destOrd="0" presId="urn:microsoft.com/office/officeart/2008/layout/RadialCluster"/>
    <dgm:cxn modelId="{9B0258D1-0A38-4C79-B623-CF0B959C5410}" type="presParOf" srcId="{A4524A5A-7644-481D-BD64-613DFDF9ADD3}" destId="{CD260EB9-3E4F-4BDE-A5D8-2A452736FE54}" srcOrd="7" destOrd="0" presId="urn:microsoft.com/office/officeart/2008/layout/RadialCluster"/>
    <dgm:cxn modelId="{A5D212ED-1A37-4951-8AF7-F33FE55D5789}" type="presParOf" srcId="{A4524A5A-7644-481D-BD64-613DFDF9ADD3}" destId="{8422B69E-3E8E-4DEE-BE3F-A32CA4536D6B}" srcOrd="8" destOrd="0" presId="urn:microsoft.com/office/officeart/2008/layout/RadialCluster"/>
    <dgm:cxn modelId="{379E3A11-4F58-4CE6-8DE6-6B8C72756BBF}" type="presParOf" srcId="{A4524A5A-7644-481D-BD64-613DFDF9ADD3}" destId="{7AFC1A1E-692E-4B55-B675-7B04004D0EFF}" srcOrd="9" destOrd="0" presId="urn:microsoft.com/office/officeart/2008/layout/RadialCluster"/>
    <dgm:cxn modelId="{6BA0D9ED-E6AE-434A-A0DA-0F359946381B}" type="presParOf" srcId="{A4524A5A-7644-481D-BD64-613DFDF9ADD3}" destId="{4B61AF16-6A86-47BC-AD13-A65A0B8A1ED0}" srcOrd="10" destOrd="0" presId="urn:microsoft.com/office/officeart/2008/layout/RadialCluster"/>
    <dgm:cxn modelId="{C630ACAA-2D1E-485F-BFE2-B4626B134C86}" type="presParOf" srcId="{A4524A5A-7644-481D-BD64-613DFDF9ADD3}" destId="{A6ACEF3E-2306-4255-9F5E-8FE4B1AB6941}" srcOrd="11" destOrd="0" presId="urn:microsoft.com/office/officeart/2008/layout/RadialCluster"/>
    <dgm:cxn modelId="{7DF84F11-F5D8-4C80-AAD3-262F63D31165}" type="presParOf" srcId="{A4524A5A-7644-481D-BD64-613DFDF9ADD3}" destId="{C5914F7F-E934-41FE-9BEF-E80F5C3B4B76}" srcOrd="12" destOrd="0" presId="urn:microsoft.com/office/officeart/2008/layout/RadialCluster"/>
    <dgm:cxn modelId="{BEC0636D-F5DF-4AE2-A7E5-38BD2E5168DF}" type="presParOf" srcId="{A4524A5A-7644-481D-BD64-613DFDF9ADD3}" destId="{CD000604-D89A-47FC-80C4-D8CB18201B43}" srcOrd="13" destOrd="0" presId="urn:microsoft.com/office/officeart/2008/layout/RadialCluster"/>
    <dgm:cxn modelId="{E88ADA5E-CBBD-4647-87C8-813591612D82}" type="presParOf" srcId="{A4524A5A-7644-481D-BD64-613DFDF9ADD3}" destId="{FDAC1467-6FCD-437A-A9CE-B1CA2E9B2F79}"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28BD2F-9944-49C3-B7C7-1004234AFDBE}" type="doc">
      <dgm:prSet loTypeId="urn:microsoft.com/office/officeart/2005/8/layout/default" loCatId="list" qsTypeId="urn:microsoft.com/office/officeart/2005/8/quickstyle/3d2" qsCatId="3D" csTypeId="urn:microsoft.com/office/officeart/2005/8/colors/colorful3" csCatId="colorful" phldr="1"/>
      <dgm:spPr/>
      <dgm:t>
        <a:bodyPr/>
        <a:lstStyle/>
        <a:p>
          <a:endParaRPr lang="en-US"/>
        </a:p>
      </dgm:t>
    </dgm:pt>
    <dgm:pt modelId="{40E9355D-C482-49BB-AC5A-17E1FB5C5164}">
      <dgm:prSet phldrT="[Text]"/>
      <dgm:spPr/>
      <dgm:t>
        <a:bodyPr/>
        <a:lstStyle/>
        <a:p>
          <a:r>
            <a:rPr lang="en-US" dirty="0" smtClean="0"/>
            <a:t>Wages</a:t>
          </a:r>
          <a:endParaRPr lang="en-US" dirty="0"/>
        </a:p>
      </dgm:t>
    </dgm:pt>
    <dgm:pt modelId="{68B95A35-78DC-45D2-9148-94FAC699D9DA}" type="parTrans" cxnId="{2DBC80E8-435E-407A-A220-147A777AF7CF}">
      <dgm:prSet/>
      <dgm:spPr/>
      <dgm:t>
        <a:bodyPr/>
        <a:lstStyle/>
        <a:p>
          <a:endParaRPr lang="en-US"/>
        </a:p>
      </dgm:t>
    </dgm:pt>
    <dgm:pt modelId="{703E3103-5C12-4DD8-8A93-608C1DC06961}" type="sibTrans" cxnId="{2DBC80E8-435E-407A-A220-147A777AF7CF}">
      <dgm:prSet/>
      <dgm:spPr/>
      <dgm:t>
        <a:bodyPr/>
        <a:lstStyle/>
        <a:p>
          <a:endParaRPr lang="en-US"/>
        </a:p>
      </dgm:t>
    </dgm:pt>
    <dgm:pt modelId="{192BD132-093E-4FC0-9BB2-A3D598E8E5A4}">
      <dgm:prSet phldrT="[Text]"/>
      <dgm:spPr/>
      <dgm:t>
        <a:bodyPr/>
        <a:lstStyle/>
        <a:p>
          <a:r>
            <a:rPr lang="en-US" dirty="0" smtClean="0"/>
            <a:t>Spousal Support</a:t>
          </a:r>
          <a:endParaRPr lang="en-US" dirty="0"/>
        </a:p>
      </dgm:t>
    </dgm:pt>
    <dgm:pt modelId="{DEF810DA-B7B5-4D6C-9A20-C27FAFB2E90F}" type="parTrans" cxnId="{5961BEF9-70EA-4832-896B-F77121206263}">
      <dgm:prSet/>
      <dgm:spPr/>
      <dgm:t>
        <a:bodyPr/>
        <a:lstStyle/>
        <a:p>
          <a:endParaRPr lang="en-US"/>
        </a:p>
      </dgm:t>
    </dgm:pt>
    <dgm:pt modelId="{222ABB98-74FD-4102-A117-8EE70306DC9B}" type="sibTrans" cxnId="{5961BEF9-70EA-4832-896B-F77121206263}">
      <dgm:prSet/>
      <dgm:spPr/>
      <dgm:t>
        <a:bodyPr/>
        <a:lstStyle/>
        <a:p>
          <a:endParaRPr lang="en-US"/>
        </a:p>
      </dgm:t>
    </dgm:pt>
    <dgm:pt modelId="{42E16C9E-B11E-449E-9A8D-2A505AE68066}">
      <dgm:prSet phldrT="[Text]"/>
      <dgm:spPr/>
      <dgm:t>
        <a:bodyPr/>
        <a:lstStyle/>
        <a:p>
          <a:r>
            <a:rPr lang="en-US" dirty="0" smtClean="0"/>
            <a:t>VA Pension</a:t>
          </a:r>
          <a:endParaRPr lang="en-US" dirty="0"/>
        </a:p>
      </dgm:t>
    </dgm:pt>
    <dgm:pt modelId="{A6E134FB-5D78-4689-AD5B-69880243B44B}" type="parTrans" cxnId="{BFBC3A0A-A96B-425B-8D1A-422BA9F83725}">
      <dgm:prSet/>
      <dgm:spPr/>
      <dgm:t>
        <a:bodyPr/>
        <a:lstStyle/>
        <a:p>
          <a:endParaRPr lang="en-US"/>
        </a:p>
      </dgm:t>
    </dgm:pt>
    <dgm:pt modelId="{CC8A474B-866F-4291-9C26-4DF08A299A96}" type="sibTrans" cxnId="{BFBC3A0A-A96B-425B-8D1A-422BA9F83725}">
      <dgm:prSet/>
      <dgm:spPr/>
      <dgm:t>
        <a:bodyPr/>
        <a:lstStyle/>
        <a:p>
          <a:endParaRPr lang="en-US"/>
        </a:p>
      </dgm:t>
    </dgm:pt>
    <dgm:pt modelId="{750AB2DE-E91B-4006-9A2D-1E58B3D8A00A}">
      <dgm:prSet phldrT="[Text]"/>
      <dgm:spPr/>
      <dgm:t>
        <a:bodyPr/>
        <a:lstStyle/>
        <a:p>
          <a:r>
            <a:rPr lang="en-US" dirty="0" smtClean="0"/>
            <a:t>Unemployment</a:t>
          </a:r>
          <a:endParaRPr lang="en-US" dirty="0"/>
        </a:p>
      </dgm:t>
    </dgm:pt>
    <dgm:pt modelId="{E80F792A-75F1-46D8-AAFC-01AC801A9A0E}" type="parTrans" cxnId="{A3F05770-64C5-4913-A3A1-53F5C0007D39}">
      <dgm:prSet/>
      <dgm:spPr/>
      <dgm:t>
        <a:bodyPr/>
        <a:lstStyle/>
        <a:p>
          <a:endParaRPr lang="en-US"/>
        </a:p>
      </dgm:t>
    </dgm:pt>
    <dgm:pt modelId="{B473B768-E45B-48D8-B541-03DACFB33C2D}" type="sibTrans" cxnId="{A3F05770-64C5-4913-A3A1-53F5C0007D39}">
      <dgm:prSet/>
      <dgm:spPr/>
      <dgm:t>
        <a:bodyPr/>
        <a:lstStyle/>
        <a:p>
          <a:endParaRPr lang="en-US"/>
        </a:p>
      </dgm:t>
    </dgm:pt>
    <dgm:pt modelId="{7BD94140-CD2E-4A4B-830A-CCA5E5205C5E}">
      <dgm:prSet phldrT="[Text]"/>
      <dgm:spPr/>
      <dgm:t>
        <a:bodyPr/>
        <a:lstStyle/>
        <a:p>
          <a:r>
            <a:rPr lang="en-US" dirty="0" smtClean="0"/>
            <a:t>Social Security </a:t>
          </a:r>
        </a:p>
        <a:p>
          <a:r>
            <a:rPr lang="en-US" dirty="0" smtClean="0"/>
            <a:t>*always for adults</a:t>
          </a:r>
        </a:p>
        <a:p>
          <a:r>
            <a:rPr lang="en-US" dirty="0" smtClean="0"/>
            <a:t>Only for children when required to file taxes*</a:t>
          </a:r>
          <a:endParaRPr lang="en-US" dirty="0"/>
        </a:p>
      </dgm:t>
    </dgm:pt>
    <dgm:pt modelId="{53DC1654-5942-4D9A-95A7-58D7DEC3176E}" type="parTrans" cxnId="{40E0C939-B8B6-4BC3-BCBE-F15E4D86FA29}">
      <dgm:prSet/>
      <dgm:spPr/>
      <dgm:t>
        <a:bodyPr/>
        <a:lstStyle/>
        <a:p>
          <a:endParaRPr lang="en-US"/>
        </a:p>
      </dgm:t>
    </dgm:pt>
    <dgm:pt modelId="{F5D8E113-A5C1-4752-BD6A-DBA53F272238}" type="sibTrans" cxnId="{40E0C939-B8B6-4BC3-BCBE-F15E4D86FA29}">
      <dgm:prSet/>
      <dgm:spPr/>
      <dgm:t>
        <a:bodyPr/>
        <a:lstStyle/>
        <a:p>
          <a:endParaRPr lang="en-US"/>
        </a:p>
      </dgm:t>
    </dgm:pt>
    <dgm:pt modelId="{DC356FDF-5A86-4D63-AB81-A2AEFB3CBB32}">
      <dgm:prSet/>
      <dgm:spPr/>
      <dgm:t>
        <a:bodyPr/>
        <a:lstStyle/>
        <a:p>
          <a:r>
            <a:rPr lang="en-US" dirty="0" smtClean="0"/>
            <a:t>Self Employment </a:t>
          </a:r>
          <a:endParaRPr lang="en-US" dirty="0"/>
        </a:p>
      </dgm:t>
    </dgm:pt>
    <dgm:pt modelId="{103E542F-FA21-42F8-AFCF-51DCFBE334C8}" type="parTrans" cxnId="{C8D1918B-C8AE-48DC-9607-90AADC9CB32A}">
      <dgm:prSet/>
      <dgm:spPr/>
      <dgm:t>
        <a:bodyPr/>
        <a:lstStyle/>
        <a:p>
          <a:endParaRPr lang="en-US"/>
        </a:p>
      </dgm:t>
    </dgm:pt>
    <dgm:pt modelId="{D4714871-33AB-4C9A-B70E-4EC77EC5F0BB}" type="sibTrans" cxnId="{C8D1918B-C8AE-48DC-9607-90AADC9CB32A}">
      <dgm:prSet/>
      <dgm:spPr/>
      <dgm:t>
        <a:bodyPr/>
        <a:lstStyle/>
        <a:p>
          <a:endParaRPr lang="en-US"/>
        </a:p>
      </dgm:t>
    </dgm:pt>
    <dgm:pt modelId="{B7CD619F-CA9C-4D19-88A9-D5A6916B0FAF}" type="pres">
      <dgm:prSet presAssocID="{6728BD2F-9944-49C3-B7C7-1004234AFDBE}" presName="diagram" presStyleCnt="0">
        <dgm:presLayoutVars>
          <dgm:dir/>
          <dgm:resizeHandles val="exact"/>
        </dgm:presLayoutVars>
      </dgm:prSet>
      <dgm:spPr/>
      <dgm:t>
        <a:bodyPr/>
        <a:lstStyle/>
        <a:p>
          <a:endParaRPr lang="en-US"/>
        </a:p>
      </dgm:t>
    </dgm:pt>
    <dgm:pt modelId="{4A1760E5-D0EB-49CC-997D-0CC8D8E9D996}" type="pres">
      <dgm:prSet presAssocID="{40E9355D-C482-49BB-AC5A-17E1FB5C5164}" presName="node" presStyleLbl="node1" presStyleIdx="0" presStyleCnt="6">
        <dgm:presLayoutVars>
          <dgm:bulletEnabled val="1"/>
        </dgm:presLayoutVars>
      </dgm:prSet>
      <dgm:spPr/>
      <dgm:t>
        <a:bodyPr/>
        <a:lstStyle/>
        <a:p>
          <a:endParaRPr lang="en-US"/>
        </a:p>
      </dgm:t>
    </dgm:pt>
    <dgm:pt modelId="{1AD07B60-63E2-4E5B-9A07-506801A3AB8F}" type="pres">
      <dgm:prSet presAssocID="{703E3103-5C12-4DD8-8A93-608C1DC06961}" presName="sibTrans" presStyleCnt="0"/>
      <dgm:spPr/>
      <dgm:t>
        <a:bodyPr/>
        <a:lstStyle/>
        <a:p>
          <a:endParaRPr lang="en-US"/>
        </a:p>
      </dgm:t>
    </dgm:pt>
    <dgm:pt modelId="{D0D1983B-E524-4176-B70F-D6DA39CE2903}" type="pres">
      <dgm:prSet presAssocID="{DC356FDF-5A86-4D63-AB81-A2AEFB3CBB32}" presName="node" presStyleLbl="node1" presStyleIdx="1" presStyleCnt="6">
        <dgm:presLayoutVars>
          <dgm:bulletEnabled val="1"/>
        </dgm:presLayoutVars>
      </dgm:prSet>
      <dgm:spPr/>
      <dgm:t>
        <a:bodyPr/>
        <a:lstStyle/>
        <a:p>
          <a:endParaRPr lang="en-US"/>
        </a:p>
      </dgm:t>
    </dgm:pt>
    <dgm:pt modelId="{1CF4D1C7-42B1-444B-9D8F-679B5EAC8D5E}" type="pres">
      <dgm:prSet presAssocID="{D4714871-33AB-4C9A-B70E-4EC77EC5F0BB}" presName="sibTrans" presStyleCnt="0"/>
      <dgm:spPr/>
      <dgm:t>
        <a:bodyPr/>
        <a:lstStyle/>
        <a:p>
          <a:endParaRPr lang="en-US"/>
        </a:p>
      </dgm:t>
    </dgm:pt>
    <dgm:pt modelId="{15FA7195-F69C-4257-BBFB-0F593609216E}" type="pres">
      <dgm:prSet presAssocID="{192BD132-093E-4FC0-9BB2-A3D598E8E5A4}" presName="node" presStyleLbl="node1" presStyleIdx="2" presStyleCnt="6">
        <dgm:presLayoutVars>
          <dgm:bulletEnabled val="1"/>
        </dgm:presLayoutVars>
      </dgm:prSet>
      <dgm:spPr/>
      <dgm:t>
        <a:bodyPr/>
        <a:lstStyle/>
        <a:p>
          <a:endParaRPr lang="en-US"/>
        </a:p>
      </dgm:t>
    </dgm:pt>
    <dgm:pt modelId="{8FB418D6-6D02-4727-BC49-90BD46FDCF1D}" type="pres">
      <dgm:prSet presAssocID="{222ABB98-74FD-4102-A117-8EE70306DC9B}" presName="sibTrans" presStyleCnt="0"/>
      <dgm:spPr/>
      <dgm:t>
        <a:bodyPr/>
        <a:lstStyle/>
        <a:p>
          <a:endParaRPr lang="en-US"/>
        </a:p>
      </dgm:t>
    </dgm:pt>
    <dgm:pt modelId="{436A2D71-5999-4613-BB13-8619B0E5AE4C}" type="pres">
      <dgm:prSet presAssocID="{42E16C9E-B11E-449E-9A8D-2A505AE68066}" presName="node" presStyleLbl="node1" presStyleIdx="3" presStyleCnt="6">
        <dgm:presLayoutVars>
          <dgm:bulletEnabled val="1"/>
        </dgm:presLayoutVars>
      </dgm:prSet>
      <dgm:spPr/>
      <dgm:t>
        <a:bodyPr/>
        <a:lstStyle/>
        <a:p>
          <a:endParaRPr lang="en-US"/>
        </a:p>
      </dgm:t>
    </dgm:pt>
    <dgm:pt modelId="{A8041225-16DC-4477-8693-F704003D441C}" type="pres">
      <dgm:prSet presAssocID="{CC8A474B-866F-4291-9C26-4DF08A299A96}" presName="sibTrans" presStyleCnt="0"/>
      <dgm:spPr/>
      <dgm:t>
        <a:bodyPr/>
        <a:lstStyle/>
        <a:p>
          <a:endParaRPr lang="en-US"/>
        </a:p>
      </dgm:t>
    </dgm:pt>
    <dgm:pt modelId="{DEAADD7D-9CE6-4FB4-8B79-77432D8A366B}" type="pres">
      <dgm:prSet presAssocID="{750AB2DE-E91B-4006-9A2D-1E58B3D8A00A}" presName="node" presStyleLbl="node1" presStyleIdx="4" presStyleCnt="6">
        <dgm:presLayoutVars>
          <dgm:bulletEnabled val="1"/>
        </dgm:presLayoutVars>
      </dgm:prSet>
      <dgm:spPr/>
      <dgm:t>
        <a:bodyPr/>
        <a:lstStyle/>
        <a:p>
          <a:endParaRPr lang="en-US"/>
        </a:p>
      </dgm:t>
    </dgm:pt>
    <dgm:pt modelId="{68E844A7-50A7-4A36-8DEC-1B464D0771CB}" type="pres">
      <dgm:prSet presAssocID="{B473B768-E45B-48D8-B541-03DACFB33C2D}" presName="sibTrans" presStyleCnt="0"/>
      <dgm:spPr/>
      <dgm:t>
        <a:bodyPr/>
        <a:lstStyle/>
        <a:p>
          <a:endParaRPr lang="en-US"/>
        </a:p>
      </dgm:t>
    </dgm:pt>
    <dgm:pt modelId="{5CF6F828-88E6-4778-8EC3-812ADF3D33EC}" type="pres">
      <dgm:prSet presAssocID="{7BD94140-CD2E-4A4B-830A-CCA5E5205C5E}" presName="node" presStyleLbl="node1" presStyleIdx="5" presStyleCnt="6">
        <dgm:presLayoutVars>
          <dgm:bulletEnabled val="1"/>
        </dgm:presLayoutVars>
      </dgm:prSet>
      <dgm:spPr/>
      <dgm:t>
        <a:bodyPr/>
        <a:lstStyle/>
        <a:p>
          <a:endParaRPr lang="en-US"/>
        </a:p>
      </dgm:t>
    </dgm:pt>
  </dgm:ptLst>
  <dgm:cxnLst>
    <dgm:cxn modelId="{67233C1F-5692-405F-B928-764216ADDCEE}" type="presOf" srcId="{750AB2DE-E91B-4006-9A2D-1E58B3D8A00A}" destId="{DEAADD7D-9CE6-4FB4-8B79-77432D8A366B}" srcOrd="0" destOrd="0" presId="urn:microsoft.com/office/officeart/2005/8/layout/default"/>
    <dgm:cxn modelId="{8934E166-C9D6-4444-BF96-011779BF639C}" type="presOf" srcId="{6728BD2F-9944-49C3-B7C7-1004234AFDBE}" destId="{B7CD619F-CA9C-4D19-88A9-D5A6916B0FAF}" srcOrd="0" destOrd="0" presId="urn:microsoft.com/office/officeart/2005/8/layout/default"/>
    <dgm:cxn modelId="{B53A2DCA-A91B-4A52-A9B5-8339F3CF0496}" type="presOf" srcId="{DC356FDF-5A86-4D63-AB81-A2AEFB3CBB32}" destId="{D0D1983B-E524-4176-B70F-D6DA39CE2903}" srcOrd="0" destOrd="0" presId="urn:microsoft.com/office/officeart/2005/8/layout/default"/>
    <dgm:cxn modelId="{D1DF30F6-CF3C-43EA-9EF0-47FF90093FDD}" type="presOf" srcId="{40E9355D-C482-49BB-AC5A-17E1FB5C5164}" destId="{4A1760E5-D0EB-49CC-997D-0CC8D8E9D996}" srcOrd="0" destOrd="0" presId="urn:microsoft.com/office/officeart/2005/8/layout/default"/>
    <dgm:cxn modelId="{5961BEF9-70EA-4832-896B-F77121206263}" srcId="{6728BD2F-9944-49C3-B7C7-1004234AFDBE}" destId="{192BD132-093E-4FC0-9BB2-A3D598E8E5A4}" srcOrd="2" destOrd="0" parTransId="{DEF810DA-B7B5-4D6C-9A20-C27FAFB2E90F}" sibTransId="{222ABB98-74FD-4102-A117-8EE70306DC9B}"/>
    <dgm:cxn modelId="{BFBC3A0A-A96B-425B-8D1A-422BA9F83725}" srcId="{6728BD2F-9944-49C3-B7C7-1004234AFDBE}" destId="{42E16C9E-B11E-449E-9A8D-2A505AE68066}" srcOrd="3" destOrd="0" parTransId="{A6E134FB-5D78-4689-AD5B-69880243B44B}" sibTransId="{CC8A474B-866F-4291-9C26-4DF08A299A96}"/>
    <dgm:cxn modelId="{CB409EF3-5C49-41BB-AC75-ACC9096EEA5F}" type="presOf" srcId="{192BD132-093E-4FC0-9BB2-A3D598E8E5A4}" destId="{15FA7195-F69C-4257-BBFB-0F593609216E}" srcOrd="0" destOrd="0" presId="urn:microsoft.com/office/officeart/2005/8/layout/default"/>
    <dgm:cxn modelId="{2DBC80E8-435E-407A-A220-147A777AF7CF}" srcId="{6728BD2F-9944-49C3-B7C7-1004234AFDBE}" destId="{40E9355D-C482-49BB-AC5A-17E1FB5C5164}" srcOrd="0" destOrd="0" parTransId="{68B95A35-78DC-45D2-9148-94FAC699D9DA}" sibTransId="{703E3103-5C12-4DD8-8A93-608C1DC06961}"/>
    <dgm:cxn modelId="{A3F05770-64C5-4913-A3A1-53F5C0007D39}" srcId="{6728BD2F-9944-49C3-B7C7-1004234AFDBE}" destId="{750AB2DE-E91B-4006-9A2D-1E58B3D8A00A}" srcOrd="4" destOrd="0" parTransId="{E80F792A-75F1-46D8-AAFC-01AC801A9A0E}" sibTransId="{B473B768-E45B-48D8-B541-03DACFB33C2D}"/>
    <dgm:cxn modelId="{39EF3C7A-CAF9-4494-A733-09AC9CA6E401}" type="presOf" srcId="{7BD94140-CD2E-4A4B-830A-CCA5E5205C5E}" destId="{5CF6F828-88E6-4778-8EC3-812ADF3D33EC}" srcOrd="0" destOrd="0" presId="urn:microsoft.com/office/officeart/2005/8/layout/default"/>
    <dgm:cxn modelId="{C8D1918B-C8AE-48DC-9607-90AADC9CB32A}" srcId="{6728BD2F-9944-49C3-B7C7-1004234AFDBE}" destId="{DC356FDF-5A86-4D63-AB81-A2AEFB3CBB32}" srcOrd="1" destOrd="0" parTransId="{103E542F-FA21-42F8-AFCF-51DCFBE334C8}" sibTransId="{D4714871-33AB-4C9A-B70E-4EC77EC5F0BB}"/>
    <dgm:cxn modelId="{9EE7EA72-0BEE-469D-A47E-EE894F3A52BA}" type="presOf" srcId="{42E16C9E-B11E-449E-9A8D-2A505AE68066}" destId="{436A2D71-5999-4613-BB13-8619B0E5AE4C}" srcOrd="0" destOrd="0" presId="urn:microsoft.com/office/officeart/2005/8/layout/default"/>
    <dgm:cxn modelId="{40E0C939-B8B6-4BC3-BCBE-F15E4D86FA29}" srcId="{6728BD2F-9944-49C3-B7C7-1004234AFDBE}" destId="{7BD94140-CD2E-4A4B-830A-CCA5E5205C5E}" srcOrd="5" destOrd="0" parTransId="{53DC1654-5942-4D9A-95A7-58D7DEC3176E}" sibTransId="{F5D8E113-A5C1-4752-BD6A-DBA53F272238}"/>
    <dgm:cxn modelId="{82795C85-1C84-46F7-B102-BA4A6B27F312}" type="presParOf" srcId="{B7CD619F-CA9C-4D19-88A9-D5A6916B0FAF}" destId="{4A1760E5-D0EB-49CC-997D-0CC8D8E9D996}" srcOrd="0" destOrd="0" presId="urn:microsoft.com/office/officeart/2005/8/layout/default"/>
    <dgm:cxn modelId="{61C7A641-46E8-419F-A294-F3C4081F6B20}" type="presParOf" srcId="{B7CD619F-CA9C-4D19-88A9-D5A6916B0FAF}" destId="{1AD07B60-63E2-4E5B-9A07-506801A3AB8F}" srcOrd="1" destOrd="0" presId="urn:microsoft.com/office/officeart/2005/8/layout/default"/>
    <dgm:cxn modelId="{B9057301-2DBE-4ECD-9479-7F87C0F614C5}" type="presParOf" srcId="{B7CD619F-CA9C-4D19-88A9-D5A6916B0FAF}" destId="{D0D1983B-E524-4176-B70F-D6DA39CE2903}" srcOrd="2" destOrd="0" presId="urn:microsoft.com/office/officeart/2005/8/layout/default"/>
    <dgm:cxn modelId="{C1501609-BF5E-4D36-8F0E-CD2B1454D381}" type="presParOf" srcId="{B7CD619F-CA9C-4D19-88A9-D5A6916B0FAF}" destId="{1CF4D1C7-42B1-444B-9D8F-679B5EAC8D5E}" srcOrd="3" destOrd="0" presId="urn:microsoft.com/office/officeart/2005/8/layout/default"/>
    <dgm:cxn modelId="{430BFD70-F243-4214-B095-511516BD5961}" type="presParOf" srcId="{B7CD619F-CA9C-4D19-88A9-D5A6916B0FAF}" destId="{15FA7195-F69C-4257-BBFB-0F593609216E}" srcOrd="4" destOrd="0" presId="urn:microsoft.com/office/officeart/2005/8/layout/default"/>
    <dgm:cxn modelId="{B2ADFA7D-6912-4928-9564-93B335878F29}" type="presParOf" srcId="{B7CD619F-CA9C-4D19-88A9-D5A6916B0FAF}" destId="{8FB418D6-6D02-4727-BC49-90BD46FDCF1D}" srcOrd="5" destOrd="0" presId="urn:microsoft.com/office/officeart/2005/8/layout/default"/>
    <dgm:cxn modelId="{5B9CCF5E-E8CC-44B1-A19B-2A04E574A80F}" type="presParOf" srcId="{B7CD619F-CA9C-4D19-88A9-D5A6916B0FAF}" destId="{436A2D71-5999-4613-BB13-8619B0E5AE4C}" srcOrd="6" destOrd="0" presId="urn:microsoft.com/office/officeart/2005/8/layout/default"/>
    <dgm:cxn modelId="{DA62345D-88C3-4D01-AB4A-CA56306957F2}" type="presParOf" srcId="{B7CD619F-CA9C-4D19-88A9-D5A6916B0FAF}" destId="{A8041225-16DC-4477-8693-F704003D441C}" srcOrd="7" destOrd="0" presId="urn:microsoft.com/office/officeart/2005/8/layout/default"/>
    <dgm:cxn modelId="{065F6E3B-81C8-4D91-B484-E6646CEF0BFE}" type="presParOf" srcId="{B7CD619F-CA9C-4D19-88A9-D5A6916B0FAF}" destId="{DEAADD7D-9CE6-4FB4-8B79-77432D8A366B}" srcOrd="8" destOrd="0" presId="urn:microsoft.com/office/officeart/2005/8/layout/default"/>
    <dgm:cxn modelId="{51A841D0-88BF-45F3-BE0E-4AA00B564D6E}" type="presParOf" srcId="{B7CD619F-CA9C-4D19-88A9-D5A6916B0FAF}" destId="{68E844A7-50A7-4A36-8DEC-1B464D0771CB}" srcOrd="9" destOrd="0" presId="urn:microsoft.com/office/officeart/2005/8/layout/default"/>
    <dgm:cxn modelId="{22A5ACF5-6499-4B97-A348-00C73554DB63}" type="presParOf" srcId="{B7CD619F-CA9C-4D19-88A9-D5A6916B0FAF}" destId="{5CF6F828-88E6-4778-8EC3-812ADF3D33E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28BD2F-9944-49C3-B7C7-1004234AFDBE}" type="doc">
      <dgm:prSet loTypeId="urn:microsoft.com/office/officeart/2005/8/layout/default" loCatId="list" qsTypeId="urn:microsoft.com/office/officeart/2005/8/quickstyle/3d2" qsCatId="3D" csTypeId="urn:microsoft.com/office/officeart/2005/8/colors/colorful3" csCatId="colorful" phldr="1"/>
      <dgm:spPr/>
      <dgm:t>
        <a:bodyPr/>
        <a:lstStyle/>
        <a:p>
          <a:endParaRPr lang="en-US"/>
        </a:p>
      </dgm:t>
    </dgm:pt>
    <dgm:pt modelId="{40E9355D-C482-49BB-AC5A-17E1FB5C5164}">
      <dgm:prSet phldrT="[Text]"/>
      <dgm:spPr/>
      <dgm:t>
        <a:bodyPr/>
        <a:lstStyle/>
        <a:p>
          <a:r>
            <a:rPr lang="en-US" dirty="0" smtClean="0"/>
            <a:t>Wages</a:t>
          </a:r>
          <a:endParaRPr lang="en-US" dirty="0"/>
        </a:p>
      </dgm:t>
    </dgm:pt>
    <dgm:pt modelId="{68B95A35-78DC-45D2-9148-94FAC699D9DA}" type="parTrans" cxnId="{2DBC80E8-435E-407A-A220-147A777AF7CF}">
      <dgm:prSet/>
      <dgm:spPr/>
      <dgm:t>
        <a:bodyPr/>
        <a:lstStyle/>
        <a:p>
          <a:endParaRPr lang="en-US"/>
        </a:p>
      </dgm:t>
    </dgm:pt>
    <dgm:pt modelId="{703E3103-5C12-4DD8-8A93-608C1DC06961}" type="sibTrans" cxnId="{2DBC80E8-435E-407A-A220-147A777AF7CF}">
      <dgm:prSet/>
      <dgm:spPr/>
      <dgm:t>
        <a:bodyPr/>
        <a:lstStyle/>
        <a:p>
          <a:endParaRPr lang="en-US"/>
        </a:p>
      </dgm:t>
    </dgm:pt>
    <dgm:pt modelId="{B7CD619F-CA9C-4D19-88A9-D5A6916B0FAF}" type="pres">
      <dgm:prSet presAssocID="{6728BD2F-9944-49C3-B7C7-1004234AFDBE}" presName="diagram" presStyleCnt="0">
        <dgm:presLayoutVars>
          <dgm:dir/>
          <dgm:resizeHandles val="exact"/>
        </dgm:presLayoutVars>
      </dgm:prSet>
      <dgm:spPr/>
      <dgm:t>
        <a:bodyPr/>
        <a:lstStyle/>
        <a:p>
          <a:endParaRPr lang="en-US"/>
        </a:p>
      </dgm:t>
    </dgm:pt>
    <dgm:pt modelId="{4A1760E5-D0EB-49CC-997D-0CC8D8E9D996}" type="pres">
      <dgm:prSet presAssocID="{40E9355D-C482-49BB-AC5A-17E1FB5C5164}" presName="node" presStyleLbl="node1" presStyleIdx="0" presStyleCnt="1" custScaleX="31691" custScaleY="16203" custLinFactNeighborX="-36553" custLinFactNeighborY="-53907">
        <dgm:presLayoutVars>
          <dgm:bulletEnabled val="1"/>
        </dgm:presLayoutVars>
      </dgm:prSet>
      <dgm:spPr/>
      <dgm:t>
        <a:bodyPr/>
        <a:lstStyle/>
        <a:p>
          <a:endParaRPr lang="en-US"/>
        </a:p>
      </dgm:t>
    </dgm:pt>
  </dgm:ptLst>
  <dgm:cxnLst>
    <dgm:cxn modelId="{2DBC80E8-435E-407A-A220-147A777AF7CF}" srcId="{6728BD2F-9944-49C3-B7C7-1004234AFDBE}" destId="{40E9355D-C482-49BB-AC5A-17E1FB5C5164}" srcOrd="0" destOrd="0" parTransId="{68B95A35-78DC-45D2-9148-94FAC699D9DA}" sibTransId="{703E3103-5C12-4DD8-8A93-608C1DC06961}"/>
    <dgm:cxn modelId="{FDBD64F0-3DC9-446C-9C83-64D538F6FAA2}" type="presOf" srcId="{6728BD2F-9944-49C3-B7C7-1004234AFDBE}" destId="{B7CD619F-CA9C-4D19-88A9-D5A6916B0FAF}" srcOrd="0" destOrd="0" presId="urn:microsoft.com/office/officeart/2005/8/layout/default"/>
    <dgm:cxn modelId="{A23DC6A8-A877-4454-AF7F-AFEDDF75A6C7}" type="presOf" srcId="{40E9355D-C482-49BB-AC5A-17E1FB5C5164}" destId="{4A1760E5-D0EB-49CC-997D-0CC8D8E9D996}" srcOrd="0" destOrd="0" presId="urn:microsoft.com/office/officeart/2005/8/layout/default"/>
    <dgm:cxn modelId="{A05E82F1-633D-4E71-B8FB-9EA9D97D09FD}" type="presParOf" srcId="{B7CD619F-CA9C-4D19-88A9-D5A6916B0FAF}" destId="{4A1760E5-D0EB-49CC-997D-0CC8D8E9D99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28BD2F-9944-49C3-B7C7-1004234AFDBE}" type="doc">
      <dgm:prSet loTypeId="urn:microsoft.com/office/officeart/2005/8/layout/default" loCatId="list" qsTypeId="urn:microsoft.com/office/officeart/2005/8/quickstyle/3d2" qsCatId="3D" csTypeId="urn:microsoft.com/office/officeart/2005/8/colors/colorful3" csCatId="colorful" phldr="1"/>
      <dgm:spPr/>
      <dgm:t>
        <a:bodyPr/>
        <a:lstStyle/>
        <a:p>
          <a:endParaRPr lang="en-US"/>
        </a:p>
      </dgm:t>
    </dgm:pt>
    <dgm:pt modelId="{DC356FDF-5A86-4D63-AB81-A2AEFB3CBB32}">
      <dgm:prSet/>
      <dgm:spPr/>
      <dgm:t>
        <a:bodyPr/>
        <a:lstStyle/>
        <a:p>
          <a:r>
            <a:rPr lang="en-US" dirty="0" smtClean="0"/>
            <a:t>Self Employment </a:t>
          </a:r>
          <a:endParaRPr lang="en-US" dirty="0"/>
        </a:p>
      </dgm:t>
    </dgm:pt>
    <dgm:pt modelId="{103E542F-FA21-42F8-AFCF-51DCFBE334C8}" type="parTrans" cxnId="{C8D1918B-C8AE-48DC-9607-90AADC9CB32A}">
      <dgm:prSet/>
      <dgm:spPr/>
      <dgm:t>
        <a:bodyPr/>
        <a:lstStyle/>
        <a:p>
          <a:endParaRPr lang="en-US"/>
        </a:p>
      </dgm:t>
    </dgm:pt>
    <dgm:pt modelId="{D4714871-33AB-4C9A-B70E-4EC77EC5F0BB}" type="sibTrans" cxnId="{C8D1918B-C8AE-48DC-9607-90AADC9CB32A}">
      <dgm:prSet/>
      <dgm:spPr/>
      <dgm:t>
        <a:bodyPr/>
        <a:lstStyle/>
        <a:p>
          <a:endParaRPr lang="en-US"/>
        </a:p>
      </dgm:t>
    </dgm:pt>
    <dgm:pt modelId="{B7CD619F-CA9C-4D19-88A9-D5A6916B0FAF}" type="pres">
      <dgm:prSet presAssocID="{6728BD2F-9944-49C3-B7C7-1004234AFDBE}" presName="diagram" presStyleCnt="0">
        <dgm:presLayoutVars>
          <dgm:dir/>
          <dgm:resizeHandles val="exact"/>
        </dgm:presLayoutVars>
      </dgm:prSet>
      <dgm:spPr/>
      <dgm:t>
        <a:bodyPr/>
        <a:lstStyle/>
        <a:p>
          <a:endParaRPr lang="en-US"/>
        </a:p>
      </dgm:t>
    </dgm:pt>
    <dgm:pt modelId="{D0D1983B-E524-4176-B70F-D6DA39CE2903}" type="pres">
      <dgm:prSet presAssocID="{DC356FDF-5A86-4D63-AB81-A2AEFB3CBB32}" presName="node" presStyleLbl="node1" presStyleIdx="0" presStyleCnt="1" custScaleX="31313" custScaleY="19641" custLinFactNeighborX="-32323" custLinFactNeighborY="-26936">
        <dgm:presLayoutVars>
          <dgm:bulletEnabled val="1"/>
        </dgm:presLayoutVars>
      </dgm:prSet>
      <dgm:spPr/>
      <dgm:t>
        <a:bodyPr/>
        <a:lstStyle/>
        <a:p>
          <a:endParaRPr lang="en-US"/>
        </a:p>
      </dgm:t>
    </dgm:pt>
  </dgm:ptLst>
  <dgm:cxnLst>
    <dgm:cxn modelId="{C8D1918B-C8AE-48DC-9607-90AADC9CB32A}" srcId="{6728BD2F-9944-49C3-B7C7-1004234AFDBE}" destId="{DC356FDF-5A86-4D63-AB81-A2AEFB3CBB32}" srcOrd="0" destOrd="0" parTransId="{103E542F-FA21-42F8-AFCF-51DCFBE334C8}" sibTransId="{D4714871-33AB-4C9A-B70E-4EC77EC5F0BB}"/>
    <dgm:cxn modelId="{CC7C30A3-2445-4A31-AF39-5A46163E63CD}" type="presOf" srcId="{6728BD2F-9944-49C3-B7C7-1004234AFDBE}" destId="{B7CD619F-CA9C-4D19-88A9-D5A6916B0FAF}" srcOrd="0" destOrd="0" presId="urn:microsoft.com/office/officeart/2005/8/layout/default"/>
    <dgm:cxn modelId="{B9D7D25E-C2FD-4629-B0A9-825C3628BFE4}" type="presOf" srcId="{DC356FDF-5A86-4D63-AB81-A2AEFB3CBB32}" destId="{D0D1983B-E524-4176-B70F-D6DA39CE2903}" srcOrd="0" destOrd="0" presId="urn:microsoft.com/office/officeart/2005/8/layout/default"/>
    <dgm:cxn modelId="{EDC36ABE-E563-4A44-A89B-8A425D77C9C3}" type="presParOf" srcId="{B7CD619F-CA9C-4D19-88A9-D5A6916B0FAF}" destId="{D0D1983B-E524-4176-B70F-D6DA39CE290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F8081-39D5-4FF2-A2CE-742BACD63D0F}">
      <dsp:nvSpPr>
        <dsp:cNvPr id="0" name=""/>
        <dsp:cNvSpPr/>
      </dsp:nvSpPr>
      <dsp:spPr>
        <a:xfrm>
          <a:off x="2316480" y="502"/>
          <a:ext cx="3474720" cy="1958950"/>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The QE identifies individuals who are potentially eligible for KanCare</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This is done at the time of the medical appointment or when the appointment is scheduled. </a:t>
          </a:r>
          <a:endParaRPr lang="en-US" sz="1400" kern="1200" dirty="0">
            <a:latin typeface="Arial" panose="020B0604020202020204" pitchFamily="34" charset="0"/>
            <a:cs typeface="Arial" panose="020B0604020202020204" pitchFamily="34" charset="0"/>
          </a:endParaRPr>
        </a:p>
      </dsp:txBody>
      <dsp:txXfrm>
        <a:off x="2316480" y="245371"/>
        <a:ext cx="2740114" cy="1469212"/>
      </dsp:txXfrm>
    </dsp:sp>
    <dsp:sp modelId="{3AB7DBD4-FE63-416E-BFE0-5DED7DCCC710}">
      <dsp:nvSpPr>
        <dsp:cNvPr id="0" name=""/>
        <dsp:cNvSpPr/>
      </dsp:nvSpPr>
      <dsp:spPr>
        <a:xfrm>
          <a:off x="0" y="502"/>
          <a:ext cx="2316480" cy="19589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Identify uninsured individuals</a:t>
          </a:r>
          <a:endParaRPr lang="en-US" sz="2000" kern="1200" dirty="0">
            <a:latin typeface="Arial" panose="020B0604020202020204" pitchFamily="34" charset="0"/>
            <a:cs typeface="Arial" panose="020B0604020202020204" pitchFamily="34" charset="0"/>
          </a:endParaRPr>
        </a:p>
      </dsp:txBody>
      <dsp:txXfrm>
        <a:off x="95628" y="96130"/>
        <a:ext cx="2125224" cy="1767694"/>
      </dsp:txXfrm>
    </dsp:sp>
    <dsp:sp modelId="{78A4C91E-6A76-497D-B3A9-DC2583F8BFEC}">
      <dsp:nvSpPr>
        <dsp:cNvPr id="0" name=""/>
        <dsp:cNvSpPr/>
      </dsp:nvSpPr>
      <dsp:spPr>
        <a:xfrm>
          <a:off x="2316480" y="2155347"/>
          <a:ext cx="3474720" cy="1958950"/>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QE staff then meet with the applicants to explain the KanCare programs and presumptive eligibility.  </a:t>
          </a:r>
          <a:endParaRPr lang="en-US" sz="1400" kern="1200" dirty="0">
            <a:latin typeface="Arial" panose="020B0604020202020204" pitchFamily="34" charset="0"/>
            <a:cs typeface="Arial" panose="020B0604020202020204" pitchFamily="34" charset="0"/>
          </a:endParaRPr>
        </a:p>
      </dsp:txBody>
      <dsp:txXfrm>
        <a:off x="2316480" y="2400216"/>
        <a:ext cx="2740114" cy="1469212"/>
      </dsp:txXfrm>
    </dsp:sp>
    <dsp:sp modelId="{D4BA227B-7BFA-46D1-8E92-4A13F662B1B3}">
      <dsp:nvSpPr>
        <dsp:cNvPr id="0" name=""/>
        <dsp:cNvSpPr/>
      </dsp:nvSpPr>
      <dsp:spPr>
        <a:xfrm>
          <a:off x="0" y="2155347"/>
          <a:ext cx="2316480" cy="19589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Explain KanCare and the presumptive eligibility programs</a:t>
          </a:r>
          <a:endParaRPr lang="en-US" sz="2000" kern="1200" dirty="0">
            <a:latin typeface="Arial" panose="020B0604020202020204" pitchFamily="34" charset="0"/>
            <a:cs typeface="Arial" panose="020B0604020202020204" pitchFamily="34" charset="0"/>
          </a:endParaRPr>
        </a:p>
      </dsp:txBody>
      <dsp:txXfrm>
        <a:off x="95628" y="2250975"/>
        <a:ext cx="2125224" cy="17676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A7195-F69C-4257-BBFB-0F593609216E}">
      <dsp:nvSpPr>
        <dsp:cNvPr id="0" name=""/>
        <dsp:cNvSpPr/>
      </dsp:nvSpPr>
      <dsp:spPr>
        <a:xfrm>
          <a:off x="544193" y="1238"/>
          <a:ext cx="2166863" cy="130011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Spousal Support</a:t>
          </a:r>
          <a:endParaRPr lang="en-US" sz="1700" kern="1200" dirty="0"/>
        </a:p>
      </dsp:txBody>
      <dsp:txXfrm>
        <a:off x="544193" y="1238"/>
        <a:ext cx="2166863" cy="1300117"/>
      </dsp:txXfrm>
    </dsp:sp>
    <dsp:sp modelId="{436A2D71-5999-4613-BB13-8619B0E5AE4C}">
      <dsp:nvSpPr>
        <dsp:cNvPr id="0" name=""/>
        <dsp:cNvSpPr/>
      </dsp:nvSpPr>
      <dsp:spPr>
        <a:xfrm>
          <a:off x="2927743" y="1238"/>
          <a:ext cx="2166863" cy="1300117"/>
        </a:xfrm>
        <a:prstGeom prst="rect">
          <a:avLst/>
        </a:prstGeom>
        <a:gradFill rotWithShape="0">
          <a:gsLst>
            <a:gs pos="0">
              <a:schemeClr val="accent3">
                <a:hueOff val="129360"/>
                <a:satOff val="18206"/>
                <a:lumOff val="-10196"/>
                <a:alphaOff val="0"/>
                <a:shade val="51000"/>
                <a:satMod val="130000"/>
              </a:schemeClr>
            </a:gs>
            <a:gs pos="80000">
              <a:schemeClr val="accent3">
                <a:hueOff val="129360"/>
                <a:satOff val="18206"/>
                <a:lumOff val="-10196"/>
                <a:alphaOff val="0"/>
                <a:shade val="93000"/>
                <a:satMod val="130000"/>
              </a:schemeClr>
            </a:gs>
            <a:gs pos="100000">
              <a:schemeClr val="accent3">
                <a:hueOff val="129360"/>
                <a:satOff val="18206"/>
                <a:lumOff val="-10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VA Pension</a:t>
          </a:r>
          <a:endParaRPr lang="en-US" sz="1700" kern="1200" dirty="0"/>
        </a:p>
      </dsp:txBody>
      <dsp:txXfrm>
        <a:off x="2927743" y="1238"/>
        <a:ext cx="2166863" cy="1300117"/>
      </dsp:txXfrm>
    </dsp:sp>
    <dsp:sp modelId="{DEAADD7D-9CE6-4FB4-8B79-77432D8A366B}">
      <dsp:nvSpPr>
        <dsp:cNvPr id="0" name=""/>
        <dsp:cNvSpPr/>
      </dsp:nvSpPr>
      <dsp:spPr>
        <a:xfrm>
          <a:off x="544193" y="1518043"/>
          <a:ext cx="2166863" cy="1300117"/>
        </a:xfrm>
        <a:prstGeom prst="rect">
          <a:avLst/>
        </a:prstGeom>
        <a:gradFill rotWithShape="0">
          <a:gsLst>
            <a:gs pos="0">
              <a:schemeClr val="accent3">
                <a:hueOff val="258720"/>
                <a:satOff val="36413"/>
                <a:lumOff val="-20393"/>
                <a:alphaOff val="0"/>
                <a:shade val="51000"/>
                <a:satMod val="130000"/>
              </a:schemeClr>
            </a:gs>
            <a:gs pos="80000">
              <a:schemeClr val="accent3">
                <a:hueOff val="258720"/>
                <a:satOff val="36413"/>
                <a:lumOff val="-20393"/>
                <a:alphaOff val="0"/>
                <a:shade val="93000"/>
                <a:satMod val="130000"/>
              </a:schemeClr>
            </a:gs>
            <a:gs pos="100000">
              <a:schemeClr val="accent3">
                <a:hueOff val="258720"/>
                <a:satOff val="36413"/>
                <a:lumOff val="-203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Unemployment</a:t>
          </a:r>
          <a:endParaRPr lang="en-US" sz="1700" kern="1200" dirty="0"/>
        </a:p>
      </dsp:txBody>
      <dsp:txXfrm>
        <a:off x="544193" y="1518043"/>
        <a:ext cx="2166863" cy="1300117"/>
      </dsp:txXfrm>
    </dsp:sp>
    <dsp:sp modelId="{5CF6F828-88E6-4778-8EC3-812ADF3D33EC}">
      <dsp:nvSpPr>
        <dsp:cNvPr id="0" name=""/>
        <dsp:cNvSpPr/>
      </dsp:nvSpPr>
      <dsp:spPr>
        <a:xfrm>
          <a:off x="2927743" y="1518043"/>
          <a:ext cx="2166863" cy="1300117"/>
        </a:xfrm>
        <a:prstGeom prst="rect">
          <a:avLst/>
        </a:prstGeom>
        <a:gradFill rotWithShape="0">
          <a:gsLst>
            <a:gs pos="0">
              <a:schemeClr val="accent3">
                <a:hueOff val="388079"/>
                <a:satOff val="54619"/>
                <a:lumOff val="-30589"/>
                <a:alphaOff val="0"/>
                <a:shade val="51000"/>
                <a:satMod val="130000"/>
              </a:schemeClr>
            </a:gs>
            <a:gs pos="80000">
              <a:schemeClr val="accent3">
                <a:hueOff val="388079"/>
                <a:satOff val="54619"/>
                <a:lumOff val="-30589"/>
                <a:alphaOff val="0"/>
                <a:shade val="93000"/>
                <a:satMod val="130000"/>
              </a:schemeClr>
            </a:gs>
            <a:gs pos="100000">
              <a:schemeClr val="accent3">
                <a:hueOff val="388079"/>
                <a:satOff val="54619"/>
                <a:lumOff val="-305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Social Security </a:t>
          </a:r>
        </a:p>
        <a:p>
          <a:pPr lvl="0" algn="ctr" defTabSz="755650">
            <a:lnSpc>
              <a:spcPct val="90000"/>
            </a:lnSpc>
            <a:spcBef>
              <a:spcPct val="0"/>
            </a:spcBef>
            <a:spcAft>
              <a:spcPct val="35000"/>
            </a:spcAft>
          </a:pPr>
          <a:r>
            <a:rPr lang="en-US" sz="1700" kern="1200" dirty="0" smtClean="0"/>
            <a:t>*always for adults</a:t>
          </a:r>
        </a:p>
        <a:p>
          <a:pPr lvl="0" algn="ctr" defTabSz="755650">
            <a:lnSpc>
              <a:spcPct val="90000"/>
            </a:lnSpc>
            <a:spcBef>
              <a:spcPct val="0"/>
            </a:spcBef>
            <a:spcAft>
              <a:spcPct val="35000"/>
            </a:spcAft>
          </a:pPr>
          <a:r>
            <a:rPr lang="en-US" sz="1700" kern="1200" dirty="0" smtClean="0"/>
            <a:t>Only for children when required to file taxes*</a:t>
          </a:r>
          <a:endParaRPr lang="en-US" sz="1700" kern="1200" dirty="0"/>
        </a:p>
      </dsp:txBody>
      <dsp:txXfrm>
        <a:off x="2927743" y="1518043"/>
        <a:ext cx="2166863" cy="13001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82C1D-91B5-46FA-9AC2-BDF6C7EDB0BC}">
      <dsp:nvSpPr>
        <dsp:cNvPr id="0" name=""/>
        <dsp:cNvSpPr/>
      </dsp:nvSpPr>
      <dsp:spPr>
        <a:xfrm>
          <a:off x="3662660" y="1871960"/>
          <a:ext cx="1437679" cy="14376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PE PW</a:t>
          </a:r>
          <a:endParaRPr lang="en-US" sz="3400" kern="1200" dirty="0"/>
        </a:p>
      </dsp:txBody>
      <dsp:txXfrm>
        <a:off x="3873203" y="2082503"/>
        <a:ext cx="1016593" cy="1016593"/>
      </dsp:txXfrm>
    </dsp:sp>
    <dsp:sp modelId="{94A0CBD9-7036-4E62-B16F-10A76C0DA9BD}">
      <dsp:nvSpPr>
        <dsp:cNvPr id="0" name=""/>
        <dsp:cNvSpPr/>
      </dsp:nvSpPr>
      <dsp:spPr>
        <a:xfrm rot="16200000">
          <a:off x="4165844" y="1641538"/>
          <a:ext cx="431311" cy="29531"/>
        </a:xfrm>
        <a:custGeom>
          <a:avLst/>
          <a:gdLst/>
          <a:ahLst/>
          <a:cxnLst/>
          <a:rect l="0" t="0" r="0" b="0"/>
          <a:pathLst>
            <a:path>
              <a:moveTo>
                <a:pt x="0" y="14765"/>
              </a:moveTo>
              <a:lnTo>
                <a:pt x="431311" y="147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70717" y="1645521"/>
        <a:ext cx="21565" cy="21565"/>
      </dsp:txXfrm>
    </dsp:sp>
    <dsp:sp modelId="{7EB1169C-6299-4B39-9D4E-05B65AF60117}">
      <dsp:nvSpPr>
        <dsp:cNvPr id="0" name=""/>
        <dsp:cNvSpPr/>
      </dsp:nvSpPr>
      <dsp:spPr>
        <a:xfrm>
          <a:off x="3662660" y="2969"/>
          <a:ext cx="1437679" cy="14376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Up to  and including  the delivery date</a:t>
          </a:r>
          <a:endParaRPr lang="en-US" sz="1300" kern="1200" dirty="0"/>
        </a:p>
      </dsp:txBody>
      <dsp:txXfrm>
        <a:off x="3873203" y="213512"/>
        <a:ext cx="1016593" cy="1016593"/>
      </dsp:txXfrm>
    </dsp:sp>
    <dsp:sp modelId="{B9502F4D-61CA-4B51-90D4-25E025657FC6}">
      <dsp:nvSpPr>
        <dsp:cNvPr id="0" name=""/>
        <dsp:cNvSpPr/>
      </dsp:nvSpPr>
      <dsp:spPr>
        <a:xfrm>
          <a:off x="5100339" y="2576034"/>
          <a:ext cx="431311" cy="29531"/>
        </a:xfrm>
        <a:custGeom>
          <a:avLst/>
          <a:gdLst/>
          <a:ahLst/>
          <a:cxnLst/>
          <a:rect l="0" t="0" r="0" b="0"/>
          <a:pathLst>
            <a:path>
              <a:moveTo>
                <a:pt x="0" y="14765"/>
              </a:moveTo>
              <a:lnTo>
                <a:pt x="431311" y="147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05212" y="2580017"/>
        <a:ext cx="21565" cy="21565"/>
      </dsp:txXfrm>
    </dsp:sp>
    <dsp:sp modelId="{9460EF8D-5A8C-4985-9B90-48CABEC127B6}">
      <dsp:nvSpPr>
        <dsp:cNvPr id="0" name=""/>
        <dsp:cNvSpPr/>
      </dsp:nvSpPr>
      <dsp:spPr>
        <a:xfrm>
          <a:off x="5531651" y="1871960"/>
          <a:ext cx="1437679" cy="14376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EDD  needed</a:t>
          </a:r>
          <a:endParaRPr lang="en-US" sz="1300" kern="1200" dirty="0"/>
        </a:p>
      </dsp:txBody>
      <dsp:txXfrm>
        <a:off x="5742194" y="2082503"/>
        <a:ext cx="1016593" cy="1016593"/>
      </dsp:txXfrm>
    </dsp:sp>
    <dsp:sp modelId="{1757955C-4E2A-4574-A139-74BA08A13293}">
      <dsp:nvSpPr>
        <dsp:cNvPr id="0" name=""/>
        <dsp:cNvSpPr/>
      </dsp:nvSpPr>
      <dsp:spPr>
        <a:xfrm rot="5400000">
          <a:off x="4165844" y="3510529"/>
          <a:ext cx="431311" cy="29531"/>
        </a:xfrm>
        <a:custGeom>
          <a:avLst/>
          <a:gdLst/>
          <a:ahLst/>
          <a:cxnLst/>
          <a:rect l="0" t="0" r="0" b="0"/>
          <a:pathLst>
            <a:path>
              <a:moveTo>
                <a:pt x="0" y="14765"/>
              </a:moveTo>
              <a:lnTo>
                <a:pt x="431311" y="147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70717" y="3514512"/>
        <a:ext cx="21565" cy="21565"/>
      </dsp:txXfrm>
    </dsp:sp>
    <dsp:sp modelId="{00A31827-DB82-4A6C-8049-F358666397CD}">
      <dsp:nvSpPr>
        <dsp:cNvPr id="0" name=""/>
        <dsp:cNvSpPr/>
      </dsp:nvSpPr>
      <dsp:spPr>
        <a:xfrm>
          <a:off x="3662660" y="3740951"/>
          <a:ext cx="1437679" cy="14376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Babies are not deemed Medicaid</a:t>
          </a:r>
          <a:endParaRPr lang="en-US" sz="1300" kern="1200" dirty="0"/>
        </a:p>
      </dsp:txBody>
      <dsp:txXfrm>
        <a:off x="3873203" y="3951494"/>
        <a:ext cx="1016593" cy="1016593"/>
      </dsp:txXfrm>
    </dsp:sp>
    <dsp:sp modelId="{ADF9A9C5-6546-4C1B-B2D3-5A71A253BDA6}">
      <dsp:nvSpPr>
        <dsp:cNvPr id="0" name=""/>
        <dsp:cNvSpPr/>
      </dsp:nvSpPr>
      <dsp:spPr>
        <a:xfrm rot="10800000">
          <a:off x="3231348" y="2576034"/>
          <a:ext cx="431311" cy="29531"/>
        </a:xfrm>
        <a:custGeom>
          <a:avLst/>
          <a:gdLst/>
          <a:ahLst/>
          <a:cxnLst/>
          <a:rect l="0" t="0" r="0" b="0"/>
          <a:pathLst>
            <a:path>
              <a:moveTo>
                <a:pt x="0" y="14765"/>
              </a:moveTo>
              <a:lnTo>
                <a:pt x="431311" y="147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36221" y="2580017"/>
        <a:ext cx="21565" cy="21565"/>
      </dsp:txXfrm>
    </dsp:sp>
    <dsp:sp modelId="{0EAFBC96-E822-439F-911B-FD29A007E8A8}">
      <dsp:nvSpPr>
        <dsp:cNvPr id="0" name=""/>
        <dsp:cNvSpPr/>
      </dsp:nvSpPr>
      <dsp:spPr>
        <a:xfrm>
          <a:off x="1793669" y="1871960"/>
          <a:ext cx="1437679" cy="14376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MAGI determination</a:t>
          </a:r>
          <a:endParaRPr lang="en-US" sz="1300" kern="1200" dirty="0"/>
        </a:p>
      </dsp:txBody>
      <dsp:txXfrm>
        <a:off x="2004212" y="2082503"/>
        <a:ext cx="1016593" cy="10165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7ADFE-C1D3-45C1-AB1D-275B1BAF6BA7}">
      <dsp:nvSpPr>
        <dsp:cNvPr id="0" name=""/>
        <dsp:cNvSpPr/>
      </dsp:nvSpPr>
      <dsp:spPr>
        <a:xfrm>
          <a:off x="1265891" y="842009"/>
          <a:ext cx="6078816" cy="3268980"/>
        </a:xfrm>
        <a:prstGeom prst="round2DiagRect">
          <a:avLst>
            <a:gd name="adj1" fmla="val 0"/>
            <a:gd name="adj2"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1D152AF-6D52-4ED2-9F2E-E7A6ABDE7DFB}">
      <dsp:nvSpPr>
        <dsp:cNvPr id="0" name=""/>
        <dsp:cNvSpPr/>
      </dsp:nvSpPr>
      <dsp:spPr>
        <a:xfrm>
          <a:off x="4305299" y="1188719"/>
          <a:ext cx="810" cy="257556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CCB2DE81-DE8F-4B35-AB40-668C09CFEEF7}">
      <dsp:nvSpPr>
        <dsp:cNvPr id="0" name=""/>
        <dsp:cNvSpPr/>
      </dsp:nvSpPr>
      <dsp:spPr>
        <a:xfrm>
          <a:off x="1468571" y="1050634"/>
          <a:ext cx="2634153" cy="2653635"/>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Pregnant Woman’s Individual Budgeting Unit includes: </a:t>
          </a:r>
        </a:p>
        <a:p>
          <a:pPr lvl="0" algn="l" defTabSz="800100">
            <a:lnSpc>
              <a:spcPct val="90000"/>
            </a:lnSpc>
            <a:spcBef>
              <a:spcPct val="0"/>
            </a:spcBef>
            <a:spcAft>
              <a:spcPts val="0"/>
            </a:spcAft>
          </a:pPr>
          <a:r>
            <a:rPr lang="en-US" sz="1800" kern="1200" dirty="0" smtClean="0"/>
            <a:t>* Herself</a:t>
          </a:r>
        </a:p>
        <a:p>
          <a:pPr lvl="0" algn="l" defTabSz="800100">
            <a:lnSpc>
              <a:spcPct val="90000"/>
            </a:lnSpc>
            <a:spcBef>
              <a:spcPct val="0"/>
            </a:spcBef>
            <a:spcAft>
              <a:spcPts val="0"/>
            </a:spcAft>
          </a:pPr>
          <a:r>
            <a:rPr lang="en-US" sz="1800" kern="1200" dirty="0" smtClean="0"/>
            <a:t>* Spouse if living together</a:t>
          </a:r>
        </a:p>
        <a:p>
          <a:pPr lvl="0" algn="l" defTabSz="800100">
            <a:lnSpc>
              <a:spcPct val="90000"/>
            </a:lnSpc>
            <a:spcBef>
              <a:spcPct val="0"/>
            </a:spcBef>
            <a:spcAft>
              <a:spcPts val="0"/>
            </a:spcAft>
          </a:pPr>
          <a:r>
            <a:rPr lang="en-US" sz="1800" kern="1200" dirty="0" smtClean="0"/>
            <a:t>* Persons she claims as dependents, </a:t>
          </a:r>
        </a:p>
        <a:p>
          <a:pPr lvl="0" algn="l" defTabSz="800100">
            <a:lnSpc>
              <a:spcPct val="90000"/>
            </a:lnSpc>
            <a:spcBef>
              <a:spcPct val="0"/>
            </a:spcBef>
            <a:spcAft>
              <a:spcPts val="0"/>
            </a:spcAft>
          </a:pPr>
          <a:r>
            <a:rPr lang="en-US" sz="1800" kern="1200" dirty="0" smtClean="0"/>
            <a:t>* Number of babies she is expecting.  </a:t>
          </a:r>
          <a:endParaRPr lang="en-US" sz="1800" kern="1200" dirty="0"/>
        </a:p>
      </dsp:txBody>
      <dsp:txXfrm>
        <a:off x="1468571" y="1050634"/>
        <a:ext cx="2634153" cy="2653635"/>
      </dsp:txXfrm>
    </dsp:sp>
    <dsp:sp modelId="{5590A8CA-C4A8-4E88-806A-4E4622058072}">
      <dsp:nvSpPr>
        <dsp:cNvPr id="0" name=""/>
        <dsp:cNvSpPr/>
      </dsp:nvSpPr>
      <dsp:spPr>
        <a:xfrm>
          <a:off x="4507927" y="975592"/>
          <a:ext cx="2634153" cy="3001815"/>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ts val="725"/>
            </a:spcAft>
          </a:pPr>
          <a:r>
            <a:rPr lang="en-US" sz="1800" kern="1200" dirty="0" smtClean="0"/>
            <a:t>Pregnant Woman’s Individual Budgeting Unit includes: </a:t>
          </a:r>
        </a:p>
        <a:p>
          <a:pPr lvl="0" algn="l" defTabSz="800100">
            <a:lnSpc>
              <a:spcPct val="90000"/>
            </a:lnSpc>
            <a:spcBef>
              <a:spcPct val="0"/>
            </a:spcBef>
            <a:spcAft>
              <a:spcPts val="0"/>
            </a:spcAft>
          </a:pPr>
          <a:r>
            <a:rPr lang="en-US" sz="1800" kern="1200" dirty="0" smtClean="0"/>
            <a:t>* Herself</a:t>
          </a:r>
        </a:p>
        <a:p>
          <a:pPr lvl="0" algn="l" defTabSz="800100">
            <a:lnSpc>
              <a:spcPct val="90000"/>
            </a:lnSpc>
            <a:spcBef>
              <a:spcPct val="0"/>
            </a:spcBef>
            <a:spcAft>
              <a:spcPts val="0"/>
            </a:spcAft>
          </a:pPr>
          <a:r>
            <a:rPr lang="en-US" sz="1800" kern="1200" dirty="0" smtClean="0"/>
            <a:t>* Spouse if living together</a:t>
          </a:r>
        </a:p>
        <a:p>
          <a:pPr lvl="0" algn="l" defTabSz="800100">
            <a:lnSpc>
              <a:spcPct val="90000"/>
            </a:lnSpc>
            <a:spcBef>
              <a:spcPct val="0"/>
            </a:spcBef>
            <a:spcAft>
              <a:spcPts val="0"/>
            </a:spcAft>
          </a:pPr>
          <a:r>
            <a:rPr lang="en-US" sz="1800" kern="1200" dirty="0" smtClean="0"/>
            <a:t>* Number of babies</a:t>
          </a:r>
        </a:p>
        <a:p>
          <a:pPr lvl="0" algn="l" defTabSz="800100">
            <a:lnSpc>
              <a:spcPct val="90000"/>
            </a:lnSpc>
            <a:spcBef>
              <a:spcPct val="0"/>
            </a:spcBef>
            <a:spcAft>
              <a:spcPts val="0"/>
            </a:spcAft>
          </a:pPr>
          <a:r>
            <a:rPr lang="en-US" sz="1800" kern="1200" dirty="0" smtClean="0"/>
            <a:t>* Children of the pregnant woman, if under age 19 and living in the home  </a:t>
          </a:r>
        </a:p>
        <a:p>
          <a:pPr lvl="0" algn="l" defTabSz="800100">
            <a:lnSpc>
              <a:spcPct val="90000"/>
            </a:lnSpc>
            <a:spcBef>
              <a:spcPct val="0"/>
            </a:spcBef>
            <a:spcAft>
              <a:spcPct val="35000"/>
            </a:spcAft>
          </a:pPr>
          <a:endParaRPr lang="en-US" sz="1800" kern="1200" dirty="0"/>
        </a:p>
      </dsp:txBody>
      <dsp:txXfrm>
        <a:off x="4507927" y="975592"/>
        <a:ext cx="2634153" cy="3001815"/>
      </dsp:txXfrm>
    </dsp:sp>
    <dsp:sp modelId="{F5824508-4C3F-4665-9BC3-B88EEA0CF812}">
      <dsp:nvSpPr>
        <dsp:cNvPr id="0" name=""/>
        <dsp:cNvSpPr/>
      </dsp:nvSpPr>
      <dsp:spPr>
        <a:xfrm rot="16200000">
          <a:off x="-1023756" y="1276511"/>
          <a:ext cx="3566160" cy="1013136"/>
        </a:xfrm>
        <a:prstGeom prst="rightArrow">
          <a:avLst>
            <a:gd name="adj1" fmla="val 49830"/>
            <a:gd name="adj2" fmla="val 6066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87630" tIns="87630" rIns="87630" bIns="87630" numCol="1" spcCol="1270" anchor="ctr" anchorCtr="0">
          <a:noAutofit/>
        </a:bodyPr>
        <a:lstStyle/>
        <a:p>
          <a:pPr lvl="0" algn="r" defTabSz="1022350">
            <a:lnSpc>
              <a:spcPct val="90000"/>
            </a:lnSpc>
            <a:spcBef>
              <a:spcPct val="0"/>
            </a:spcBef>
            <a:spcAft>
              <a:spcPct val="35000"/>
            </a:spcAft>
          </a:pPr>
          <a:r>
            <a:rPr lang="en-US" sz="2300" kern="1200" dirty="0" smtClean="0"/>
            <a:t>TAX FILER</a:t>
          </a:r>
          <a:endParaRPr lang="en-US" sz="2300" kern="1200" dirty="0"/>
        </a:p>
      </dsp:txBody>
      <dsp:txXfrm>
        <a:off x="-870636" y="1683776"/>
        <a:ext cx="3259921" cy="504846"/>
      </dsp:txXfrm>
    </dsp:sp>
    <dsp:sp modelId="{10C7C12B-666F-4588-8D04-1FE6759F0612}">
      <dsp:nvSpPr>
        <dsp:cNvPr id="0" name=""/>
        <dsp:cNvSpPr/>
      </dsp:nvSpPr>
      <dsp:spPr>
        <a:xfrm rot="5400000">
          <a:off x="6068196" y="2663351"/>
          <a:ext cx="3566160" cy="1013136"/>
        </a:xfrm>
        <a:prstGeom prst="rightArrow">
          <a:avLst>
            <a:gd name="adj1" fmla="val 49830"/>
            <a:gd name="adj2" fmla="val 6066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87630" tIns="87630" rIns="87630" bIns="87630" numCol="1" spcCol="1270" anchor="ctr" anchorCtr="0">
          <a:noAutofit/>
        </a:bodyPr>
        <a:lstStyle/>
        <a:p>
          <a:pPr lvl="0" algn="r" defTabSz="1022350">
            <a:lnSpc>
              <a:spcPct val="90000"/>
            </a:lnSpc>
            <a:spcBef>
              <a:spcPct val="0"/>
            </a:spcBef>
            <a:spcAft>
              <a:spcPct val="35000"/>
            </a:spcAft>
          </a:pPr>
          <a:r>
            <a:rPr lang="en-US" sz="2300" kern="1200" dirty="0" smtClean="0"/>
            <a:t>NON-FILER</a:t>
          </a:r>
          <a:endParaRPr lang="en-US" sz="2300" kern="1200" dirty="0"/>
        </a:p>
      </dsp:txBody>
      <dsp:txXfrm>
        <a:off x="6221316" y="2764377"/>
        <a:ext cx="3259921" cy="5048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F8081-39D5-4FF2-A2CE-742BACD63D0F}">
      <dsp:nvSpPr>
        <dsp:cNvPr id="0" name=""/>
        <dsp:cNvSpPr/>
      </dsp:nvSpPr>
      <dsp:spPr>
        <a:xfrm>
          <a:off x="2316480" y="502"/>
          <a:ext cx="3474720" cy="1958950"/>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The QE staff interview the applicant and complete the PE Tool. </a:t>
          </a:r>
          <a:endParaRPr lang="en-US" sz="1400" kern="1200" dirty="0">
            <a:latin typeface="Arial" panose="020B0604020202020204" pitchFamily="34" charset="0"/>
            <a:cs typeface="Arial" panose="020B0604020202020204" pitchFamily="34" charset="0"/>
          </a:endParaRPr>
        </a:p>
      </dsp:txBody>
      <dsp:txXfrm>
        <a:off x="2316480" y="245371"/>
        <a:ext cx="2740114" cy="1469212"/>
      </dsp:txXfrm>
    </dsp:sp>
    <dsp:sp modelId="{3AB7DBD4-FE63-416E-BFE0-5DED7DCCC710}">
      <dsp:nvSpPr>
        <dsp:cNvPr id="0" name=""/>
        <dsp:cNvSpPr/>
      </dsp:nvSpPr>
      <dsp:spPr>
        <a:xfrm>
          <a:off x="0" y="502"/>
          <a:ext cx="2316480" cy="19589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Complete the PE Tool</a:t>
          </a:r>
          <a:endParaRPr lang="en-US" sz="2000" kern="1200" dirty="0">
            <a:latin typeface="Arial" panose="020B0604020202020204" pitchFamily="34" charset="0"/>
            <a:cs typeface="Arial" panose="020B0604020202020204" pitchFamily="34" charset="0"/>
          </a:endParaRPr>
        </a:p>
      </dsp:txBody>
      <dsp:txXfrm>
        <a:off x="95628" y="96130"/>
        <a:ext cx="2125224" cy="1767694"/>
      </dsp:txXfrm>
    </dsp:sp>
    <dsp:sp modelId="{78A4C91E-6A76-497D-B3A9-DC2583F8BFEC}">
      <dsp:nvSpPr>
        <dsp:cNvPr id="0" name=""/>
        <dsp:cNvSpPr/>
      </dsp:nvSpPr>
      <dsp:spPr>
        <a:xfrm>
          <a:off x="2316480" y="2155347"/>
          <a:ext cx="3474720" cy="1958950"/>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QE staff complete the PE approval and/or denial letter, and ask the applicant if they wish to sign the Release of Information so the QE can serve as a facilitator. </a:t>
          </a:r>
          <a:endParaRPr lang="en-US" sz="1400" kern="1200" dirty="0">
            <a:latin typeface="Arial" panose="020B0604020202020204" pitchFamily="34" charset="0"/>
            <a:cs typeface="Arial" panose="020B0604020202020204" pitchFamily="34" charset="0"/>
          </a:endParaRPr>
        </a:p>
      </dsp:txBody>
      <dsp:txXfrm>
        <a:off x="2316480" y="2400216"/>
        <a:ext cx="2740114" cy="1469212"/>
      </dsp:txXfrm>
    </dsp:sp>
    <dsp:sp modelId="{D4BA227B-7BFA-46D1-8E92-4A13F662B1B3}">
      <dsp:nvSpPr>
        <dsp:cNvPr id="0" name=""/>
        <dsp:cNvSpPr/>
      </dsp:nvSpPr>
      <dsp:spPr>
        <a:xfrm>
          <a:off x="0" y="2155347"/>
          <a:ext cx="2316480" cy="19589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Complete the PE determination letter and other paperwork</a:t>
          </a:r>
          <a:endParaRPr lang="en-US" sz="2000" kern="1200" dirty="0">
            <a:latin typeface="Arial" panose="020B0604020202020204" pitchFamily="34" charset="0"/>
            <a:cs typeface="Arial" panose="020B0604020202020204" pitchFamily="34" charset="0"/>
          </a:endParaRPr>
        </a:p>
      </dsp:txBody>
      <dsp:txXfrm>
        <a:off x="95628" y="2250975"/>
        <a:ext cx="2125224" cy="1767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F8081-39D5-4FF2-A2CE-742BACD63D0F}">
      <dsp:nvSpPr>
        <dsp:cNvPr id="0" name=""/>
        <dsp:cNvSpPr/>
      </dsp:nvSpPr>
      <dsp:spPr>
        <a:xfrm>
          <a:off x="2316480" y="502"/>
          <a:ext cx="3474720" cy="1958950"/>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The QE staff assist the applicant in creation of an online account and completion of the online KanCare application. </a:t>
          </a:r>
          <a:endParaRPr lang="en-US" sz="1800" kern="1200" dirty="0">
            <a:latin typeface="Arial" panose="020B0604020202020204" pitchFamily="34" charset="0"/>
            <a:cs typeface="Arial" panose="020B0604020202020204" pitchFamily="34" charset="0"/>
          </a:endParaRPr>
        </a:p>
      </dsp:txBody>
      <dsp:txXfrm>
        <a:off x="2316480" y="245371"/>
        <a:ext cx="2740114" cy="1469212"/>
      </dsp:txXfrm>
    </dsp:sp>
    <dsp:sp modelId="{3AB7DBD4-FE63-416E-BFE0-5DED7DCCC710}">
      <dsp:nvSpPr>
        <dsp:cNvPr id="0" name=""/>
        <dsp:cNvSpPr/>
      </dsp:nvSpPr>
      <dsp:spPr>
        <a:xfrm>
          <a:off x="0" y="502"/>
          <a:ext cx="2316480" cy="19589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Assist the applicant with the KanCare application</a:t>
          </a:r>
          <a:endParaRPr lang="en-US" sz="2000" kern="1200" dirty="0">
            <a:latin typeface="Arial" panose="020B0604020202020204" pitchFamily="34" charset="0"/>
            <a:cs typeface="Arial" panose="020B0604020202020204" pitchFamily="34" charset="0"/>
          </a:endParaRPr>
        </a:p>
      </dsp:txBody>
      <dsp:txXfrm>
        <a:off x="95628" y="96130"/>
        <a:ext cx="2125224" cy="1767694"/>
      </dsp:txXfrm>
    </dsp:sp>
    <dsp:sp modelId="{78A4C91E-6A76-497D-B3A9-DC2583F8BFEC}">
      <dsp:nvSpPr>
        <dsp:cNvPr id="0" name=""/>
        <dsp:cNvSpPr/>
      </dsp:nvSpPr>
      <dsp:spPr>
        <a:xfrm>
          <a:off x="2316480" y="2155347"/>
          <a:ext cx="3474720" cy="1958950"/>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QE staff compile all documentation related to the PE determination and fax it to the Clearinghouse.  </a:t>
          </a:r>
          <a:endParaRPr lang="en-US" sz="1800" kern="1200" dirty="0">
            <a:latin typeface="Arial" panose="020B0604020202020204" pitchFamily="34" charset="0"/>
            <a:cs typeface="Arial" panose="020B0604020202020204" pitchFamily="34" charset="0"/>
          </a:endParaRPr>
        </a:p>
      </dsp:txBody>
      <dsp:txXfrm>
        <a:off x="2316480" y="2400216"/>
        <a:ext cx="2740114" cy="1469212"/>
      </dsp:txXfrm>
    </dsp:sp>
    <dsp:sp modelId="{D4BA227B-7BFA-46D1-8E92-4A13F662B1B3}">
      <dsp:nvSpPr>
        <dsp:cNvPr id="0" name=""/>
        <dsp:cNvSpPr/>
      </dsp:nvSpPr>
      <dsp:spPr>
        <a:xfrm>
          <a:off x="0" y="2155347"/>
          <a:ext cx="2316480" cy="19589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Fax all documents to the Clearinghouse</a:t>
          </a:r>
          <a:endParaRPr lang="en-US" sz="2000" kern="1200" dirty="0">
            <a:latin typeface="Arial" panose="020B0604020202020204" pitchFamily="34" charset="0"/>
            <a:cs typeface="Arial" panose="020B0604020202020204" pitchFamily="34" charset="0"/>
          </a:endParaRPr>
        </a:p>
      </dsp:txBody>
      <dsp:txXfrm>
        <a:off x="95628" y="2250975"/>
        <a:ext cx="2125224" cy="1767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E86E4-3AAF-49E8-A8D2-8E0FAE846EE2}">
      <dsp:nvSpPr>
        <dsp:cNvPr id="0" name=""/>
        <dsp:cNvSpPr/>
      </dsp:nvSpPr>
      <dsp:spPr>
        <a:xfrm>
          <a:off x="2450864" y="1460264"/>
          <a:ext cx="1041871" cy="10418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General Eligibility</a:t>
          </a:r>
          <a:endParaRPr lang="en-US" sz="1500" kern="1200" dirty="0"/>
        </a:p>
      </dsp:txBody>
      <dsp:txXfrm>
        <a:off x="2603442" y="1612842"/>
        <a:ext cx="736715" cy="736715"/>
      </dsp:txXfrm>
    </dsp:sp>
    <dsp:sp modelId="{03976110-0FE6-45E5-BCE2-C2F29AC862C9}">
      <dsp:nvSpPr>
        <dsp:cNvPr id="0" name=""/>
        <dsp:cNvSpPr/>
      </dsp:nvSpPr>
      <dsp:spPr>
        <a:xfrm rot="16200000">
          <a:off x="2861505" y="1081286"/>
          <a:ext cx="220589" cy="35423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894594" y="1185222"/>
        <a:ext cx="154412" cy="212542"/>
      </dsp:txXfrm>
    </dsp:sp>
    <dsp:sp modelId="{5B6D7DE3-232B-405E-996D-2F8EA6433ADE}">
      <dsp:nvSpPr>
        <dsp:cNvPr id="0" name=""/>
        <dsp:cNvSpPr/>
      </dsp:nvSpPr>
      <dsp:spPr>
        <a:xfrm>
          <a:off x="2450864" y="2186"/>
          <a:ext cx="1041871" cy="10418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Resident of Kansas</a:t>
          </a:r>
          <a:endParaRPr lang="en-US" sz="1200" kern="1200" dirty="0"/>
        </a:p>
      </dsp:txBody>
      <dsp:txXfrm>
        <a:off x="2603442" y="154764"/>
        <a:ext cx="736715" cy="736715"/>
      </dsp:txXfrm>
    </dsp:sp>
    <dsp:sp modelId="{E44F71D8-A8B7-44B9-813B-1507A1B6E7C5}">
      <dsp:nvSpPr>
        <dsp:cNvPr id="0" name=""/>
        <dsp:cNvSpPr/>
      </dsp:nvSpPr>
      <dsp:spPr>
        <a:xfrm rot="19800000">
          <a:off x="3487464" y="1442684"/>
          <a:ext cx="220589" cy="35423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491897" y="1530075"/>
        <a:ext cx="154412" cy="212542"/>
      </dsp:txXfrm>
    </dsp:sp>
    <dsp:sp modelId="{C50D2F50-110C-4553-B06A-0C6E8B76C8E7}">
      <dsp:nvSpPr>
        <dsp:cNvPr id="0" name=""/>
        <dsp:cNvSpPr/>
      </dsp:nvSpPr>
      <dsp:spPr>
        <a:xfrm>
          <a:off x="3713596" y="731225"/>
          <a:ext cx="1041871" cy="10418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Citizenship and Alienage</a:t>
          </a:r>
          <a:endParaRPr lang="en-US" sz="1200" kern="1200" dirty="0"/>
        </a:p>
      </dsp:txBody>
      <dsp:txXfrm>
        <a:off x="3866174" y="883803"/>
        <a:ext cx="736715" cy="736715"/>
      </dsp:txXfrm>
    </dsp:sp>
    <dsp:sp modelId="{F071042D-A006-4448-88AC-6B47A0EA0554}">
      <dsp:nvSpPr>
        <dsp:cNvPr id="0" name=""/>
        <dsp:cNvSpPr/>
      </dsp:nvSpPr>
      <dsp:spPr>
        <a:xfrm rot="1800000">
          <a:off x="3487464" y="2165479"/>
          <a:ext cx="220589" cy="35423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491897" y="2219782"/>
        <a:ext cx="154412" cy="212542"/>
      </dsp:txXfrm>
    </dsp:sp>
    <dsp:sp modelId="{D9F99EE6-0D8C-403A-B3AF-E812BD2A0517}">
      <dsp:nvSpPr>
        <dsp:cNvPr id="0" name=""/>
        <dsp:cNvSpPr/>
      </dsp:nvSpPr>
      <dsp:spPr>
        <a:xfrm>
          <a:off x="3713596" y="2189303"/>
          <a:ext cx="1041871" cy="10418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Age</a:t>
          </a:r>
          <a:endParaRPr lang="en-US" sz="1200" kern="1200" dirty="0"/>
        </a:p>
      </dsp:txBody>
      <dsp:txXfrm>
        <a:off x="3866174" y="2341881"/>
        <a:ext cx="736715" cy="736715"/>
      </dsp:txXfrm>
    </dsp:sp>
    <dsp:sp modelId="{EE4D655D-DE39-4165-BC2B-2FCEA19DDA23}">
      <dsp:nvSpPr>
        <dsp:cNvPr id="0" name=""/>
        <dsp:cNvSpPr/>
      </dsp:nvSpPr>
      <dsp:spPr>
        <a:xfrm rot="5400000">
          <a:off x="2861505" y="2526877"/>
          <a:ext cx="220589" cy="35423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894594" y="2564636"/>
        <a:ext cx="154412" cy="212542"/>
      </dsp:txXfrm>
    </dsp:sp>
    <dsp:sp modelId="{0E493190-3246-4336-8349-6232ADBD51C2}">
      <dsp:nvSpPr>
        <dsp:cNvPr id="0" name=""/>
        <dsp:cNvSpPr/>
      </dsp:nvSpPr>
      <dsp:spPr>
        <a:xfrm>
          <a:off x="2450864" y="2918341"/>
          <a:ext cx="1041871" cy="10418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Limitations</a:t>
          </a:r>
          <a:endParaRPr lang="en-US" sz="1200" kern="1200" dirty="0"/>
        </a:p>
      </dsp:txBody>
      <dsp:txXfrm>
        <a:off x="2603442" y="3070919"/>
        <a:ext cx="736715" cy="736715"/>
      </dsp:txXfrm>
    </dsp:sp>
    <dsp:sp modelId="{C47685AC-93AF-4EBE-83BB-E3F855D6A451}">
      <dsp:nvSpPr>
        <dsp:cNvPr id="0" name=""/>
        <dsp:cNvSpPr/>
      </dsp:nvSpPr>
      <dsp:spPr>
        <a:xfrm rot="9000000">
          <a:off x="2235546" y="2165479"/>
          <a:ext cx="220589" cy="35423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297290" y="2219782"/>
        <a:ext cx="154412" cy="212542"/>
      </dsp:txXfrm>
    </dsp:sp>
    <dsp:sp modelId="{C2F5F82D-14E2-41AC-971D-D3B70E3039DF}">
      <dsp:nvSpPr>
        <dsp:cNvPr id="0" name=""/>
        <dsp:cNvSpPr/>
      </dsp:nvSpPr>
      <dsp:spPr>
        <a:xfrm>
          <a:off x="1188132" y="2189303"/>
          <a:ext cx="1041871" cy="10418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Who Can Apply</a:t>
          </a:r>
          <a:endParaRPr lang="en-US" sz="1200" kern="1200" dirty="0"/>
        </a:p>
      </dsp:txBody>
      <dsp:txXfrm>
        <a:off x="1340710" y="2341881"/>
        <a:ext cx="736715" cy="736715"/>
      </dsp:txXfrm>
    </dsp:sp>
    <dsp:sp modelId="{7825F492-9C6A-4358-85E2-E0E7274F05E4}">
      <dsp:nvSpPr>
        <dsp:cNvPr id="0" name=""/>
        <dsp:cNvSpPr/>
      </dsp:nvSpPr>
      <dsp:spPr>
        <a:xfrm rot="12600000">
          <a:off x="2235546" y="1442684"/>
          <a:ext cx="220589" cy="35423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297290" y="1530075"/>
        <a:ext cx="154412" cy="212542"/>
      </dsp:txXfrm>
    </dsp:sp>
    <dsp:sp modelId="{112CF6E5-57D6-4B3F-8309-C5F3EC8BCDC4}">
      <dsp:nvSpPr>
        <dsp:cNvPr id="0" name=""/>
        <dsp:cNvSpPr/>
      </dsp:nvSpPr>
      <dsp:spPr>
        <a:xfrm>
          <a:off x="1188132" y="731225"/>
          <a:ext cx="1041871" cy="10418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Income</a:t>
          </a:r>
          <a:endParaRPr lang="en-US" sz="1200" kern="1200" dirty="0"/>
        </a:p>
      </dsp:txBody>
      <dsp:txXfrm>
        <a:off x="1340710" y="883803"/>
        <a:ext cx="736715" cy="7367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0ED45-8089-46A6-ACBF-08C404F57AC4}">
      <dsp:nvSpPr>
        <dsp:cNvPr id="0" name=""/>
        <dsp:cNvSpPr/>
      </dsp:nvSpPr>
      <dsp:spPr>
        <a:xfrm>
          <a:off x="2742485" y="1931818"/>
          <a:ext cx="1449228" cy="116161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Child</a:t>
          </a:r>
          <a:endParaRPr lang="en-US" sz="3600" kern="1200" dirty="0"/>
        </a:p>
      </dsp:txBody>
      <dsp:txXfrm>
        <a:off x="2799190" y="1988523"/>
        <a:ext cx="1335818" cy="1048204"/>
      </dsp:txXfrm>
    </dsp:sp>
    <dsp:sp modelId="{165D0076-3687-4134-B319-24D12611D597}">
      <dsp:nvSpPr>
        <dsp:cNvPr id="0" name=""/>
        <dsp:cNvSpPr/>
      </dsp:nvSpPr>
      <dsp:spPr>
        <a:xfrm rot="16200000">
          <a:off x="3010745" y="1475463"/>
          <a:ext cx="912709" cy="0"/>
        </a:xfrm>
        <a:custGeom>
          <a:avLst/>
          <a:gdLst/>
          <a:ahLst/>
          <a:cxnLst/>
          <a:rect l="0" t="0" r="0" b="0"/>
          <a:pathLst>
            <a:path>
              <a:moveTo>
                <a:pt x="0" y="0"/>
              </a:moveTo>
              <a:lnTo>
                <a:pt x="912709"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EDF3F8C-5177-415E-987A-EE321A03367E}">
      <dsp:nvSpPr>
        <dsp:cNvPr id="0" name=""/>
        <dsp:cNvSpPr/>
      </dsp:nvSpPr>
      <dsp:spPr>
        <a:xfrm>
          <a:off x="2796936" y="48125"/>
          <a:ext cx="1340326" cy="970983"/>
        </a:xfrm>
        <a:prstGeom prst="roundRect">
          <a:avLst/>
        </a:prstGeom>
        <a:gradFill rotWithShape="0">
          <a:gsLst>
            <a:gs pos="0">
              <a:schemeClr val="accent3">
                <a:hueOff val="55440"/>
                <a:satOff val="7803"/>
                <a:lumOff val="-4370"/>
                <a:alphaOff val="0"/>
                <a:shade val="51000"/>
                <a:satMod val="130000"/>
              </a:schemeClr>
            </a:gs>
            <a:gs pos="80000">
              <a:schemeClr val="accent3">
                <a:hueOff val="55440"/>
                <a:satOff val="7803"/>
                <a:lumOff val="-4370"/>
                <a:alphaOff val="0"/>
                <a:shade val="93000"/>
                <a:satMod val="130000"/>
              </a:schemeClr>
            </a:gs>
            <a:gs pos="100000">
              <a:schemeClr val="accent3">
                <a:hueOff val="55440"/>
                <a:satOff val="7803"/>
                <a:lumOff val="-43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Parent </a:t>
          </a:r>
          <a:endParaRPr lang="en-US" sz="1800" kern="1200" dirty="0"/>
        </a:p>
      </dsp:txBody>
      <dsp:txXfrm>
        <a:off x="2844335" y="95524"/>
        <a:ext cx="1245528" cy="876185"/>
      </dsp:txXfrm>
    </dsp:sp>
    <dsp:sp modelId="{19856278-08D6-4E88-868F-EF5E8EEFED64}">
      <dsp:nvSpPr>
        <dsp:cNvPr id="0" name=""/>
        <dsp:cNvSpPr/>
      </dsp:nvSpPr>
      <dsp:spPr>
        <a:xfrm rot="19285714">
          <a:off x="4161877" y="1849495"/>
          <a:ext cx="273523" cy="0"/>
        </a:xfrm>
        <a:custGeom>
          <a:avLst/>
          <a:gdLst/>
          <a:ahLst/>
          <a:cxnLst/>
          <a:rect l="0" t="0" r="0" b="0"/>
          <a:pathLst>
            <a:path>
              <a:moveTo>
                <a:pt x="0" y="0"/>
              </a:moveTo>
              <a:lnTo>
                <a:pt x="273523"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7B8A8-A9A2-4FBC-9823-34AFE6E7BC92}">
      <dsp:nvSpPr>
        <dsp:cNvPr id="0" name=""/>
        <dsp:cNvSpPr/>
      </dsp:nvSpPr>
      <dsp:spPr>
        <a:xfrm>
          <a:off x="4343766" y="793242"/>
          <a:ext cx="1341170" cy="970983"/>
        </a:xfrm>
        <a:prstGeom prst="roundRect">
          <a:avLst/>
        </a:prstGeom>
        <a:gradFill rotWithShape="0">
          <a:gsLst>
            <a:gs pos="0">
              <a:schemeClr val="accent3">
                <a:hueOff val="110880"/>
                <a:satOff val="15605"/>
                <a:lumOff val="-8740"/>
                <a:alphaOff val="0"/>
                <a:shade val="51000"/>
                <a:satMod val="130000"/>
              </a:schemeClr>
            </a:gs>
            <a:gs pos="80000">
              <a:schemeClr val="accent3">
                <a:hueOff val="110880"/>
                <a:satOff val="15605"/>
                <a:lumOff val="-8740"/>
                <a:alphaOff val="0"/>
                <a:shade val="93000"/>
                <a:satMod val="130000"/>
              </a:schemeClr>
            </a:gs>
            <a:gs pos="100000">
              <a:schemeClr val="accent3">
                <a:hueOff val="110880"/>
                <a:satOff val="15605"/>
                <a:lumOff val="-87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Conservator</a:t>
          </a:r>
          <a:endParaRPr lang="en-US" sz="1800" kern="1200" dirty="0"/>
        </a:p>
      </dsp:txBody>
      <dsp:txXfrm>
        <a:off x="4391165" y="840641"/>
        <a:ext cx="1246372" cy="876185"/>
      </dsp:txXfrm>
    </dsp:sp>
    <dsp:sp modelId="{57223B7B-00D9-4373-8406-BCE10108D061}">
      <dsp:nvSpPr>
        <dsp:cNvPr id="0" name=""/>
        <dsp:cNvSpPr/>
      </dsp:nvSpPr>
      <dsp:spPr>
        <a:xfrm rot="771429">
          <a:off x="4184840" y="2739025"/>
          <a:ext cx="548362" cy="0"/>
        </a:xfrm>
        <a:custGeom>
          <a:avLst/>
          <a:gdLst/>
          <a:ahLst/>
          <a:cxnLst/>
          <a:rect l="0" t="0" r="0" b="0"/>
          <a:pathLst>
            <a:path>
              <a:moveTo>
                <a:pt x="0" y="0"/>
              </a:moveTo>
              <a:lnTo>
                <a:pt x="548362"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A16EEE-6A23-40C3-995C-46E6ADF1E111}">
      <dsp:nvSpPr>
        <dsp:cNvPr id="0" name=""/>
        <dsp:cNvSpPr/>
      </dsp:nvSpPr>
      <dsp:spPr>
        <a:xfrm>
          <a:off x="4726327" y="2467504"/>
          <a:ext cx="1340326" cy="970983"/>
        </a:xfrm>
        <a:prstGeom prst="roundRect">
          <a:avLst/>
        </a:prstGeom>
        <a:gradFill rotWithShape="0">
          <a:gsLst>
            <a:gs pos="0">
              <a:schemeClr val="accent3">
                <a:hueOff val="166320"/>
                <a:satOff val="23408"/>
                <a:lumOff val="-13110"/>
                <a:alphaOff val="0"/>
                <a:shade val="51000"/>
                <a:satMod val="130000"/>
              </a:schemeClr>
            </a:gs>
            <a:gs pos="80000">
              <a:schemeClr val="accent3">
                <a:hueOff val="166320"/>
                <a:satOff val="23408"/>
                <a:lumOff val="-13110"/>
                <a:alphaOff val="0"/>
                <a:shade val="93000"/>
                <a:satMod val="130000"/>
              </a:schemeClr>
            </a:gs>
            <a:gs pos="100000">
              <a:schemeClr val="accent3">
                <a:hueOff val="166320"/>
                <a:satOff val="23408"/>
                <a:lumOff val="-131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Medical Rep</a:t>
          </a:r>
          <a:endParaRPr lang="en-US" sz="1800" kern="1200" dirty="0"/>
        </a:p>
      </dsp:txBody>
      <dsp:txXfrm>
        <a:off x="4773726" y="2514903"/>
        <a:ext cx="1245528" cy="876185"/>
      </dsp:txXfrm>
    </dsp:sp>
    <dsp:sp modelId="{7B939831-8A5E-4298-9192-38AA18B6ABB6}">
      <dsp:nvSpPr>
        <dsp:cNvPr id="0" name=""/>
        <dsp:cNvSpPr/>
      </dsp:nvSpPr>
      <dsp:spPr>
        <a:xfrm rot="3857143">
          <a:off x="3522097" y="3451048"/>
          <a:ext cx="793846" cy="0"/>
        </a:xfrm>
        <a:custGeom>
          <a:avLst/>
          <a:gdLst/>
          <a:ahLst/>
          <a:cxnLst/>
          <a:rect l="0" t="0" r="0" b="0"/>
          <a:pathLst>
            <a:path>
              <a:moveTo>
                <a:pt x="0" y="0"/>
              </a:moveTo>
              <a:lnTo>
                <a:pt x="793846"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00AAC2-0CD3-4857-8DC5-BC695996E120}">
      <dsp:nvSpPr>
        <dsp:cNvPr id="0" name=""/>
        <dsp:cNvSpPr/>
      </dsp:nvSpPr>
      <dsp:spPr>
        <a:xfrm>
          <a:off x="3601983" y="3808663"/>
          <a:ext cx="1447551" cy="973973"/>
        </a:xfrm>
        <a:prstGeom prst="roundRect">
          <a:avLst/>
        </a:prstGeom>
        <a:gradFill rotWithShape="0">
          <a:gsLst>
            <a:gs pos="0">
              <a:schemeClr val="accent3">
                <a:hueOff val="221760"/>
                <a:satOff val="31211"/>
                <a:lumOff val="-17479"/>
                <a:alphaOff val="0"/>
                <a:shade val="51000"/>
                <a:satMod val="130000"/>
              </a:schemeClr>
            </a:gs>
            <a:gs pos="80000">
              <a:schemeClr val="accent3">
                <a:hueOff val="221760"/>
                <a:satOff val="31211"/>
                <a:lumOff val="-17479"/>
                <a:alphaOff val="0"/>
                <a:shade val="93000"/>
                <a:satMod val="130000"/>
              </a:schemeClr>
            </a:gs>
            <a:gs pos="100000">
              <a:schemeClr val="accent3">
                <a:hueOff val="221760"/>
                <a:satOff val="31211"/>
                <a:lumOff val="-174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Relatives</a:t>
          </a:r>
          <a:r>
            <a:rPr lang="en-US" sz="2200" kern="1200" dirty="0" smtClean="0"/>
            <a:t> </a:t>
          </a:r>
          <a:endParaRPr lang="en-US" sz="2200" kern="1200" dirty="0"/>
        </a:p>
      </dsp:txBody>
      <dsp:txXfrm>
        <a:off x="3649528" y="3856208"/>
        <a:ext cx="1352461" cy="878883"/>
      </dsp:txXfrm>
    </dsp:sp>
    <dsp:sp modelId="{CD260EB9-3E4F-4BDE-A5D8-2A452736FE54}">
      <dsp:nvSpPr>
        <dsp:cNvPr id="0" name=""/>
        <dsp:cNvSpPr/>
      </dsp:nvSpPr>
      <dsp:spPr>
        <a:xfrm rot="6942857">
          <a:off x="2617066" y="3451796"/>
          <a:ext cx="795506" cy="0"/>
        </a:xfrm>
        <a:custGeom>
          <a:avLst/>
          <a:gdLst/>
          <a:ahLst/>
          <a:cxnLst/>
          <a:rect l="0" t="0" r="0" b="0"/>
          <a:pathLst>
            <a:path>
              <a:moveTo>
                <a:pt x="0" y="0"/>
              </a:moveTo>
              <a:lnTo>
                <a:pt x="795506"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422B69E-3E8E-4DEE-BE3F-A32CA4536D6B}">
      <dsp:nvSpPr>
        <dsp:cNvPr id="0" name=""/>
        <dsp:cNvSpPr/>
      </dsp:nvSpPr>
      <dsp:spPr>
        <a:xfrm>
          <a:off x="1938277" y="3810159"/>
          <a:ext cx="1340326" cy="970983"/>
        </a:xfrm>
        <a:prstGeom prst="roundRect">
          <a:avLst/>
        </a:prstGeom>
        <a:gradFill rotWithShape="0">
          <a:gsLst>
            <a:gs pos="0">
              <a:schemeClr val="accent3">
                <a:hueOff val="277199"/>
                <a:satOff val="39014"/>
                <a:lumOff val="-21849"/>
                <a:alphaOff val="0"/>
                <a:shade val="51000"/>
                <a:satMod val="130000"/>
              </a:schemeClr>
            </a:gs>
            <a:gs pos="80000">
              <a:schemeClr val="accent3">
                <a:hueOff val="277199"/>
                <a:satOff val="39014"/>
                <a:lumOff val="-21849"/>
                <a:alphaOff val="0"/>
                <a:shade val="93000"/>
                <a:satMod val="130000"/>
              </a:schemeClr>
            </a:gs>
            <a:gs pos="100000">
              <a:schemeClr val="accent3">
                <a:hueOff val="277199"/>
                <a:satOff val="39014"/>
                <a:lumOff val="-218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Social Security Payee </a:t>
          </a:r>
          <a:endParaRPr lang="en-US" sz="1800" kern="1200" dirty="0"/>
        </a:p>
      </dsp:txBody>
      <dsp:txXfrm>
        <a:off x="1985676" y="3857558"/>
        <a:ext cx="1245528" cy="876185"/>
      </dsp:txXfrm>
    </dsp:sp>
    <dsp:sp modelId="{A6ACEF3E-2306-4255-9F5E-8FE4B1AB6941}">
      <dsp:nvSpPr>
        <dsp:cNvPr id="0" name=""/>
        <dsp:cNvSpPr/>
      </dsp:nvSpPr>
      <dsp:spPr>
        <a:xfrm rot="10028571">
          <a:off x="2200997" y="2739025"/>
          <a:ext cx="548362" cy="0"/>
        </a:xfrm>
        <a:custGeom>
          <a:avLst/>
          <a:gdLst/>
          <a:ahLst/>
          <a:cxnLst/>
          <a:rect l="0" t="0" r="0" b="0"/>
          <a:pathLst>
            <a:path>
              <a:moveTo>
                <a:pt x="0" y="0"/>
              </a:moveTo>
              <a:lnTo>
                <a:pt x="548362"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914F7F-E934-41FE-9BEF-E80F5C3B4B76}">
      <dsp:nvSpPr>
        <dsp:cNvPr id="0" name=""/>
        <dsp:cNvSpPr/>
      </dsp:nvSpPr>
      <dsp:spPr>
        <a:xfrm>
          <a:off x="867546" y="2467504"/>
          <a:ext cx="1340326" cy="970983"/>
        </a:xfrm>
        <a:prstGeom prst="roundRect">
          <a:avLst/>
        </a:prstGeom>
        <a:gradFill rotWithShape="0">
          <a:gsLst>
            <a:gs pos="0">
              <a:schemeClr val="accent3">
                <a:hueOff val="332639"/>
                <a:satOff val="46816"/>
                <a:lumOff val="-26219"/>
                <a:alphaOff val="0"/>
                <a:shade val="51000"/>
                <a:satMod val="130000"/>
              </a:schemeClr>
            </a:gs>
            <a:gs pos="80000">
              <a:schemeClr val="accent3">
                <a:hueOff val="332639"/>
                <a:satOff val="46816"/>
                <a:lumOff val="-26219"/>
                <a:alphaOff val="0"/>
                <a:shade val="93000"/>
                <a:satMod val="130000"/>
              </a:schemeClr>
            </a:gs>
            <a:gs pos="100000">
              <a:schemeClr val="accent3">
                <a:hueOff val="332639"/>
                <a:satOff val="46816"/>
                <a:lumOff val="-262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Legal </a:t>
          </a:r>
          <a:r>
            <a:rPr lang="en-US" sz="1800" kern="1200" dirty="0" smtClean="0"/>
            <a:t>Guardian / Custodian</a:t>
          </a:r>
          <a:endParaRPr lang="en-US" sz="1800" kern="1200" dirty="0"/>
        </a:p>
      </dsp:txBody>
      <dsp:txXfrm>
        <a:off x="914945" y="2514903"/>
        <a:ext cx="1245528" cy="876185"/>
      </dsp:txXfrm>
    </dsp:sp>
    <dsp:sp modelId="{CD000604-D89A-47FC-80C4-D8CB18201B43}">
      <dsp:nvSpPr>
        <dsp:cNvPr id="0" name=""/>
        <dsp:cNvSpPr/>
      </dsp:nvSpPr>
      <dsp:spPr>
        <a:xfrm rot="13114286">
          <a:off x="2358300" y="1800332"/>
          <a:ext cx="431225" cy="0"/>
        </a:xfrm>
        <a:custGeom>
          <a:avLst/>
          <a:gdLst/>
          <a:ahLst/>
          <a:cxnLst/>
          <a:rect l="0" t="0" r="0" b="0"/>
          <a:pathLst>
            <a:path>
              <a:moveTo>
                <a:pt x="0" y="0"/>
              </a:moveTo>
              <a:lnTo>
                <a:pt x="431225"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AC1467-6FCD-437A-A9CE-B1CA2E9B2F79}">
      <dsp:nvSpPr>
        <dsp:cNvPr id="0" name=""/>
        <dsp:cNvSpPr/>
      </dsp:nvSpPr>
      <dsp:spPr>
        <a:xfrm>
          <a:off x="1434356" y="793242"/>
          <a:ext cx="970983" cy="970983"/>
        </a:xfrm>
        <a:prstGeom prst="roundRect">
          <a:avLst/>
        </a:prstGeom>
        <a:gradFill rotWithShape="0">
          <a:gsLst>
            <a:gs pos="0">
              <a:schemeClr val="accent3">
                <a:hueOff val="388079"/>
                <a:satOff val="54619"/>
                <a:lumOff val="-30589"/>
                <a:alphaOff val="0"/>
                <a:shade val="51000"/>
                <a:satMod val="130000"/>
              </a:schemeClr>
            </a:gs>
            <a:gs pos="80000">
              <a:schemeClr val="accent3">
                <a:hueOff val="388079"/>
                <a:satOff val="54619"/>
                <a:lumOff val="-30589"/>
                <a:alphaOff val="0"/>
                <a:shade val="93000"/>
                <a:satMod val="130000"/>
              </a:schemeClr>
            </a:gs>
            <a:gs pos="100000">
              <a:schemeClr val="accent3">
                <a:hueOff val="388079"/>
                <a:satOff val="54619"/>
                <a:lumOff val="-305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Tax Filer</a:t>
          </a:r>
          <a:endParaRPr lang="en-US" sz="1800" kern="1200" dirty="0"/>
        </a:p>
      </dsp:txBody>
      <dsp:txXfrm>
        <a:off x="1481755" y="840641"/>
        <a:ext cx="876185" cy="8761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0ED45-8089-46A6-ACBF-08C404F57AC4}">
      <dsp:nvSpPr>
        <dsp:cNvPr id="0" name=""/>
        <dsp:cNvSpPr/>
      </dsp:nvSpPr>
      <dsp:spPr>
        <a:xfrm>
          <a:off x="2742485" y="1932565"/>
          <a:ext cx="1449228" cy="116161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PW</a:t>
          </a:r>
          <a:endParaRPr lang="en-US" sz="3600" kern="1200" dirty="0"/>
        </a:p>
      </dsp:txBody>
      <dsp:txXfrm>
        <a:off x="2799190" y="1989270"/>
        <a:ext cx="1335818" cy="1048204"/>
      </dsp:txXfrm>
    </dsp:sp>
    <dsp:sp modelId="{165D0076-3687-4134-B319-24D12611D597}">
      <dsp:nvSpPr>
        <dsp:cNvPr id="0" name=""/>
        <dsp:cNvSpPr/>
      </dsp:nvSpPr>
      <dsp:spPr>
        <a:xfrm rot="16200000">
          <a:off x="3010745" y="1476210"/>
          <a:ext cx="912709" cy="0"/>
        </a:xfrm>
        <a:custGeom>
          <a:avLst/>
          <a:gdLst/>
          <a:ahLst/>
          <a:cxnLst/>
          <a:rect l="0" t="0" r="0" b="0"/>
          <a:pathLst>
            <a:path>
              <a:moveTo>
                <a:pt x="0" y="0"/>
              </a:moveTo>
              <a:lnTo>
                <a:pt x="912709"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EDF3F8C-5177-415E-987A-EE321A03367E}">
      <dsp:nvSpPr>
        <dsp:cNvPr id="0" name=""/>
        <dsp:cNvSpPr/>
      </dsp:nvSpPr>
      <dsp:spPr>
        <a:xfrm>
          <a:off x="2796936" y="48872"/>
          <a:ext cx="1340326" cy="970983"/>
        </a:xfrm>
        <a:prstGeom prst="roundRect">
          <a:avLst/>
        </a:prstGeom>
        <a:gradFill rotWithShape="0">
          <a:gsLst>
            <a:gs pos="0">
              <a:schemeClr val="accent3">
                <a:hueOff val="55440"/>
                <a:satOff val="7803"/>
                <a:lumOff val="-4370"/>
                <a:alphaOff val="0"/>
                <a:shade val="51000"/>
                <a:satMod val="130000"/>
              </a:schemeClr>
            </a:gs>
            <a:gs pos="80000">
              <a:schemeClr val="accent3">
                <a:hueOff val="55440"/>
                <a:satOff val="7803"/>
                <a:lumOff val="-4370"/>
                <a:alphaOff val="0"/>
                <a:shade val="93000"/>
                <a:satMod val="130000"/>
              </a:schemeClr>
            </a:gs>
            <a:gs pos="100000">
              <a:schemeClr val="accent3">
                <a:hueOff val="55440"/>
                <a:satOff val="7803"/>
                <a:lumOff val="-43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Spouse </a:t>
          </a:r>
          <a:endParaRPr lang="en-US" sz="1800" kern="1200" dirty="0"/>
        </a:p>
      </dsp:txBody>
      <dsp:txXfrm>
        <a:off x="2844335" y="96271"/>
        <a:ext cx="1245528" cy="876185"/>
      </dsp:txXfrm>
    </dsp:sp>
    <dsp:sp modelId="{19856278-08D6-4E88-868F-EF5E8EEFED64}">
      <dsp:nvSpPr>
        <dsp:cNvPr id="0" name=""/>
        <dsp:cNvSpPr/>
      </dsp:nvSpPr>
      <dsp:spPr>
        <a:xfrm rot="19285714">
          <a:off x="4161877" y="1850242"/>
          <a:ext cx="273523" cy="0"/>
        </a:xfrm>
        <a:custGeom>
          <a:avLst/>
          <a:gdLst/>
          <a:ahLst/>
          <a:cxnLst/>
          <a:rect l="0" t="0" r="0" b="0"/>
          <a:pathLst>
            <a:path>
              <a:moveTo>
                <a:pt x="0" y="0"/>
              </a:moveTo>
              <a:lnTo>
                <a:pt x="273523"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7B8A8-A9A2-4FBC-9823-34AFE6E7BC92}">
      <dsp:nvSpPr>
        <dsp:cNvPr id="0" name=""/>
        <dsp:cNvSpPr/>
      </dsp:nvSpPr>
      <dsp:spPr>
        <a:xfrm>
          <a:off x="4343766" y="793989"/>
          <a:ext cx="1341170" cy="970983"/>
        </a:xfrm>
        <a:prstGeom prst="roundRect">
          <a:avLst/>
        </a:prstGeom>
        <a:gradFill rotWithShape="0">
          <a:gsLst>
            <a:gs pos="0">
              <a:schemeClr val="accent3">
                <a:hueOff val="110880"/>
                <a:satOff val="15605"/>
                <a:lumOff val="-8740"/>
                <a:alphaOff val="0"/>
                <a:shade val="51000"/>
                <a:satMod val="130000"/>
              </a:schemeClr>
            </a:gs>
            <a:gs pos="80000">
              <a:schemeClr val="accent3">
                <a:hueOff val="110880"/>
                <a:satOff val="15605"/>
                <a:lumOff val="-8740"/>
                <a:alphaOff val="0"/>
                <a:shade val="93000"/>
                <a:satMod val="130000"/>
              </a:schemeClr>
            </a:gs>
            <a:gs pos="100000">
              <a:schemeClr val="accent3">
                <a:hueOff val="110880"/>
                <a:satOff val="15605"/>
                <a:lumOff val="-87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Father of the Unborn</a:t>
          </a:r>
          <a:endParaRPr lang="en-US" sz="1800" kern="1200" dirty="0"/>
        </a:p>
      </dsp:txBody>
      <dsp:txXfrm>
        <a:off x="4391165" y="841388"/>
        <a:ext cx="1246372" cy="876185"/>
      </dsp:txXfrm>
    </dsp:sp>
    <dsp:sp modelId="{57223B7B-00D9-4373-8406-BCE10108D061}">
      <dsp:nvSpPr>
        <dsp:cNvPr id="0" name=""/>
        <dsp:cNvSpPr/>
      </dsp:nvSpPr>
      <dsp:spPr>
        <a:xfrm rot="771429">
          <a:off x="4184840" y="2739772"/>
          <a:ext cx="548362" cy="0"/>
        </a:xfrm>
        <a:custGeom>
          <a:avLst/>
          <a:gdLst/>
          <a:ahLst/>
          <a:cxnLst/>
          <a:rect l="0" t="0" r="0" b="0"/>
          <a:pathLst>
            <a:path>
              <a:moveTo>
                <a:pt x="0" y="0"/>
              </a:moveTo>
              <a:lnTo>
                <a:pt x="548362"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A16EEE-6A23-40C3-995C-46E6ADF1E111}">
      <dsp:nvSpPr>
        <dsp:cNvPr id="0" name=""/>
        <dsp:cNvSpPr/>
      </dsp:nvSpPr>
      <dsp:spPr>
        <a:xfrm>
          <a:off x="4726327" y="2468252"/>
          <a:ext cx="1340326" cy="970983"/>
        </a:xfrm>
        <a:prstGeom prst="roundRect">
          <a:avLst/>
        </a:prstGeom>
        <a:gradFill rotWithShape="0">
          <a:gsLst>
            <a:gs pos="0">
              <a:schemeClr val="accent3">
                <a:hueOff val="166320"/>
                <a:satOff val="23408"/>
                <a:lumOff val="-13110"/>
                <a:alphaOff val="0"/>
                <a:shade val="51000"/>
                <a:satMod val="130000"/>
              </a:schemeClr>
            </a:gs>
            <a:gs pos="80000">
              <a:schemeClr val="accent3">
                <a:hueOff val="166320"/>
                <a:satOff val="23408"/>
                <a:lumOff val="-13110"/>
                <a:alphaOff val="0"/>
                <a:shade val="93000"/>
                <a:satMod val="130000"/>
              </a:schemeClr>
            </a:gs>
            <a:gs pos="100000">
              <a:schemeClr val="accent3">
                <a:hueOff val="166320"/>
                <a:satOff val="23408"/>
                <a:lumOff val="-131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Medical Rep</a:t>
          </a:r>
          <a:endParaRPr lang="en-US" sz="1800" kern="1200" dirty="0"/>
        </a:p>
      </dsp:txBody>
      <dsp:txXfrm>
        <a:off x="4773726" y="2515651"/>
        <a:ext cx="1245528" cy="876185"/>
      </dsp:txXfrm>
    </dsp:sp>
    <dsp:sp modelId="{CD260EB9-3E4F-4BDE-A5D8-2A452736FE54}">
      <dsp:nvSpPr>
        <dsp:cNvPr id="0" name=""/>
        <dsp:cNvSpPr/>
      </dsp:nvSpPr>
      <dsp:spPr>
        <a:xfrm rot="3857143">
          <a:off x="3521627" y="3452543"/>
          <a:ext cx="795506" cy="0"/>
        </a:xfrm>
        <a:custGeom>
          <a:avLst/>
          <a:gdLst/>
          <a:ahLst/>
          <a:cxnLst/>
          <a:rect l="0" t="0" r="0" b="0"/>
          <a:pathLst>
            <a:path>
              <a:moveTo>
                <a:pt x="0" y="0"/>
              </a:moveTo>
              <a:lnTo>
                <a:pt x="795506"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422B69E-3E8E-4DEE-BE3F-A32CA4536D6B}">
      <dsp:nvSpPr>
        <dsp:cNvPr id="0" name=""/>
        <dsp:cNvSpPr/>
      </dsp:nvSpPr>
      <dsp:spPr>
        <a:xfrm>
          <a:off x="3655596" y="3810906"/>
          <a:ext cx="1340326" cy="970983"/>
        </a:xfrm>
        <a:prstGeom prst="roundRect">
          <a:avLst/>
        </a:prstGeom>
        <a:gradFill rotWithShape="0">
          <a:gsLst>
            <a:gs pos="0">
              <a:schemeClr val="accent3">
                <a:hueOff val="221760"/>
                <a:satOff val="31211"/>
                <a:lumOff val="-17479"/>
                <a:alphaOff val="0"/>
                <a:shade val="51000"/>
                <a:satMod val="130000"/>
              </a:schemeClr>
            </a:gs>
            <a:gs pos="80000">
              <a:schemeClr val="accent3">
                <a:hueOff val="221760"/>
                <a:satOff val="31211"/>
                <a:lumOff val="-17479"/>
                <a:alphaOff val="0"/>
                <a:shade val="93000"/>
                <a:satMod val="130000"/>
              </a:schemeClr>
            </a:gs>
            <a:gs pos="100000">
              <a:schemeClr val="accent3">
                <a:hueOff val="221760"/>
                <a:satOff val="31211"/>
                <a:lumOff val="-174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Social Security Payee </a:t>
          </a:r>
          <a:endParaRPr lang="en-US" sz="1800" kern="1200" dirty="0"/>
        </a:p>
      </dsp:txBody>
      <dsp:txXfrm>
        <a:off x="3702995" y="3858305"/>
        <a:ext cx="1245528" cy="876185"/>
      </dsp:txXfrm>
    </dsp:sp>
    <dsp:sp modelId="{7AFC1A1E-692E-4B55-B675-7B04004D0EFF}">
      <dsp:nvSpPr>
        <dsp:cNvPr id="0" name=""/>
        <dsp:cNvSpPr/>
      </dsp:nvSpPr>
      <dsp:spPr>
        <a:xfrm rot="6942857">
          <a:off x="2617066" y="3452543"/>
          <a:ext cx="795506" cy="0"/>
        </a:xfrm>
        <a:custGeom>
          <a:avLst/>
          <a:gdLst/>
          <a:ahLst/>
          <a:cxnLst/>
          <a:rect l="0" t="0" r="0" b="0"/>
          <a:pathLst>
            <a:path>
              <a:moveTo>
                <a:pt x="0" y="0"/>
              </a:moveTo>
              <a:lnTo>
                <a:pt x="795506"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B61AF16-6A86-47BC-AD13-A65A0B8A1ED0}">
      <dsp:nvSpPr>
        <dsp:cNvPr id="0" name=""/>
        <dsp:cNvSpPr/>
      </dsp:nvSpPr>
      <dsp:spPr>
        <a:xfrm>
          <a:off x="2122948" y="3810906"/>
          <a:ext cx="970983" cy="970983"/>
        </a:xfrm>
        <a:prstGeom prst="roundRect">
          <a:avLst/>
        </a:prstGeom>
        <a:gradFill rotWithShape="0">
          <a:gsLst>
            <a:gs pos="0">
              <a:schemeClr val="accent3">
                <a:hueOff val="277199"/>
                <a:satOff val="39014"/>
                <a:lumOff val="-21849"/>
                <a:alphaOff val="0"/>
                <a:shade val="51000"/>
                <a:satMod val="130000"/>
              </a:schemeClr>
            </a:gs>
            <a:gs pos="80000">
              <a:schemeClr val="accent3">
                <a:hueOff val="277199"/>
                <a:satOff val="39014"/>
                <a:lumOff val="-21849"/>
                <a:alphaOff val="0"/>
                <a:shade val="93000"/>
                <a:satMod val="130000"/>
              </a:schemeClr>
            </a:gs>
            <a:gs pos="100000">
              <a:schemeClr val="accent3">
                <a:hueOff val="277199"/>
                <a:satOff val="39014"/>
                <a:lumOff val="-218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Durable Power of Attorney</a:t>
          </a:r>
          <a:endParaRPr lang="en-US" sz="1600" kern="1200" dirty="0"/>
        </a:p>
      </dsp:txBody>
      <dsp:txXfrm>
        <a:off x="2170347" y="3858305"/>
        <a:ext cx="876185" cy="876185"/>
      </dsp:txXfrm>
    </dsp:sp>
    <dsp:sp modelId="{A6ACEF3E-2306-4255-9F5E-8FE4B1AB6941}">
      <dsp:nvSpPr>
        <dsp:cNvPr id="0" name=""/>
        <dsp:cNvSpPr/>
      </dsp:nvSpPr>
      <dsp:spPr>
        <a:xfrm rot="10028571">
          <a:off x="2200997" y="2739772"/>
          <a:ext cx="548362" cy="0"/>
        </a:xfrm>
        <a:custGeom>
          <a:avLst/>
          <a:gdLst/>
          <a:ahLst/>
          <a:cxnLst/>
          <a:rect l="0" t="0" r="0" b="0"/>
          <a:pathLst>
            <a:path>
              <a:moveTo>
                <a:pt x="0" y="0"/>
              </a:moveTo>
              <a:lnTo>
                <a:pt x="548362"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914F7F-E934-41FE-9BEF-E80F5C3B4B76}">
      <dsp:nvSpPr>
        <dsp:cNvPr id="0" name=""/>
        <dsp:cNvSpPr/>
      </dsp:nvSpPr>
      <dsp:spPr>
        <a:xfrm>
          <a:off x="867546" y="2468252"/>
          <a:ext cx="1340326" cy="970983"/>
        </a:xfrm>
        <a:prstGeom prst="roundRect">
          <a:avLst/>
        </a:prstGeom>
        <a:gradFill rotWithShape="0">
          <a:gsLst>
            <a:gs pos="0">
              <a:schemeClr val="accent3">
                <a:hueOff val="332639"/>
                <a:satOff val="46816"/>
                <a:lumOff val="-26219"/>
                <a:alphaOff val="0"/>
                <a:shade val="51000"/>
                <a:satMod val="130000"/>
              </a:schemeClr>
            </a:gs>
            <a:gs pos="80000">
              <a:schemeClr val="accent3">
                <a:hueOff val="332639"/>
                <a:satOff val="46816"/>
                <a:lumOff val="-26219"/>
                <a:alphaOff val="0"/>
                <a:shade val="93000"/>
                <a:satMod val="130000"/>
              </a:schemeClr>
            </a:gs>
            <a:gs pos="100000">
              <a:schemeClr val="accent3">
                <a:hueOff val="332639"/>
                <a:satOff val="46816"/>
                <a:lumOff val="-262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Legal </a:t>
          </a:r>
          <a:r>
            <a:rPr lang="en-US" sz="1800" kern="1200" dirty="0" smtClean="0"/>
            <a:t>Guardian / Conservator</a:t>
          </a:r>
          <a:endParaRPr lang="en-US" sz="1800" kern="1200" dirty="0"/>
        </a:p>
      </dsp:txBody>
      <dsp:txXfrm>
        <a:off x="914945" y="2515651"/>
        <a:ext cx="1245528" cy="876185"/>
      </dsp:txXfrm>
    </dsp:sp>
    <dsp:sp modelId="{CD000604-D89A-47FC-80C4-D8CB18201B43}">
      <dsp:nvSpPr>
        <dsp:cNvPr id="0" name=""/>
        <dsp:cNvSpPr/>
      </dsp:nvSpPr>
      <dsp:spPr>
        <a:xfrm rot="13114286">
          <a:off x="2358300" y="1801080"/>
          <a:ext cx="431225" cy="0"/>
        </a:xfrm>
        <a:custGeom>
          <a:avLst/>
          <a:gdLst/>
          <a:ahLst/>
          <a:cxnLst/>
          <a:rect l="0" t="0" r="0" b="0"/>
          <a:pathLst>
            <a:path>
              <a:moveTo>
                <a:pt x="0" y="0"/>
              </a:moveTo>
              <a:lnTo>
                <a:pt x="431225"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AC1467-6FCD-437A-A9CE-B1CA2E9B2F79}">
      <dsp:nvSpPr>
        <dsp:cNvPr id="0" name=""/>
        <dsp:cNvSpPr/>
      </dsp:nvSpPr>
      <dsp:spPr>
        <a:xfrm>
          <a:off x="1434356" y="793989"/>
          <a:ext cx="970983" cy="970983"/>
        </a:xfrm>
        <a:prstGeom prst="roundRect">
          <a:avLst/>
        </a:prstGeom>
        <a:gradFill rotWithShape="0">
          <a:gsLst>
            <a:gs pos="0">
              <a:schemeClr val="accent3">
                <a:hueOff val="388079"/>
                <a:satOff val="54619"/>
                <a:lumOff val="-30589"/>
                <a:alphaOff val="0"/>
                <a:shade val="51000"/>
                <a:satMod val="130000"/>
              </a:schemeClr>
            </a:gs>
            <a:gs pos="80000">
              <a:schemeClr val="accent3">
                <a:hueOff val="388079"/>
                <a:satOff val="54619"/>
                <a:lumOff val="-30589"/>
                <a:alphaOff val="0"/>
                <a:shade val="93000"/>
                <a:satMod val="130000"/>
              </a:schemeClr>
            </a:gs>
            <a:gs pos="100000">
              <a:schemeClr val="accent3">
                <a:hueOff val="388079"/>
                <a:satOff val="54619"/>
                <a:lumOff val="-305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Tax Filer</a:t>
          </a:r>
          <a:endParaRPr lang="en-US" sz="1800" kern="1200" dirty="0"/>
        </a:p>
      </dsp:txBody>
      <dsp:txXfrm>
        <a:off x="1481755" y="841388"/>
        <a:ext cx="876185" cy="8761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760E5-D0EB-49CC-997D-0CC8D8E9D996}">
      <dsp:nvSpPr>
        <dsp:cNvPr id="0" name=""/>
        <dsp:cNvSpPr/>
      </dsp:nvSpPr>
      <dsp:spPr>
        <a:xfrm>
          <a:off x="0" y="283765"/>
          <a:ext cx="2357437" cy="141446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Wages</a:t>
          </a:r>
          <a:endParaRPr lang="en-US" sz="1800" kern="1200" dirty="0"/>
        </a:p>
      </dsp:txBody>
      <dsp:txXfrm>
        <a:off x="0" y="283765"/>
        <a:ext cx="2357437" cy="1414462"/>
      </dsp:txXfrm>
    </dsp:sp>
    <dsp:sp modelId="{D0D1983B-E524-4176-B70F-D6DA39CE2903}">
      <dsp:nvSpPr>
        <dsp:cNvPr id="0" name=""/>
        <dsp:cNvSpPr/>
      </dsp:nvSpPr>
      <dsp:spPr>
        <a:xfrm>
          <a:off x="2593181" y="283765"/>
          <a:ext cx="2357437" cy="1414462"/>
        </a:xfrm>
        <a:prstGeom prst="rect">
          <a:avLst/>
        </a:prstGeom>
        <a:gradFill rotWithShape="0">
          <a:gsLst>
            <a:gs pos="0">
              <a:schemeClr val="accent3">
                <a:hueOff val="77616"/>
                <a:satOff val="10924"/>
                <a:lumOff val="-6118"/>
                <a:alphaOff val="0"/>
                <a:shade val="51000"/>
                <a:satMod val="130000"/>
              </a:schemeClr>
            </a:gs>
            <a:gs pos="80000">
              <a:schemeClr val="accent3">
                <a:hueOff val="77616"/>
                <a:satOff val="10924"/>
                <a:lumOff val="-6118"/>
                <a:alphaOff val="0"/>
                <a:shade val="93000"/>
                <a:satMod val="130000"/>
              </a:schemeClr>
            </a:gs>
            <a:gs pos="100000">
              <a:schemeClr val="accent3">
                <a:hueOff val="77616"/>
                <a:satOff val="10924"/>
                <a:lumOff val="-61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Self Employment </a:t>
          </a:r>
          <a:endParaRPr lang="en-US" sz="1800" kern="1200" dirty="0"/>
        </a:p>
      </dsp:txBody>
      <dsp:txXfrm>
        <a:off x="2593181" y="283765"/>
        <a:ext cx="2357437" cy="1414462"/>
      </dsp:txXfrm>
    </dsp:sp>
    <dsp:sp modelId="{15FA7195-F69C-4257-BBFB-0F593609216E}">
      <dsp:nvSpPr>
        <dsp:cNvPr id="0" name=""/>
        <dsp:cNvSpPr/>
      </dsp:nvSpPr>
      <dsp:spPr>
        <a:xfrm>
          <a:off x="5186362" y="283765"/>
          <a:ext cx="2357437" cy="1414462"/>
        </a:xfrm>
        <a:prstGeom prst="rect">
          <a:avLst/>
        </a:prstGeom>
        <a:gradFill rotWithShape="0">
          <a:gsLst>
            <a:gs pos="0">
              <a:schemeClr val="accent3">
                <a:hueOff val="155232"/>
                <a:satOff val="21848"/>
                <a:lumOff val="-12236"/>
                <a:alphaOff val="0"/>
                <a:shade val="51000"/>
                <a:satMod val="130000"/>
              </a:schemeClr>
            </a:gs>
            <a:gs pos="80000">
              <a:schemeClr val="accent3">
                <a:hueOff val="155232"/>
                <a:satOff val="21848"/>
                <a:lumOff val="-12236"/>
                <a:alphaOff val="0"/>
                <a:shade val="93000"/>
                <a:satMod val="130000"/>
              </a:schemeClr>
            </a:gs>
            <a:gs pos="100000">
              <a:schemeClr val="accent3">
                <a:hueOff val="155232"/>
                <a:satOff val="21848"/>
                <a:lumOff val="-12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Spousal Support</a:t>
          </a:r>
          <a:endParaRPr lang="en-US" sz="1800" kern="1200" dirty="0"/>
        </a:p>
      </dsp:txBody>
      <dsp:txXfrm>
        <a:off x="5186362" y="283765"/>
        <a:ext cx="2357437" cy="1414462"/>
      </dsp:txXfrm>
    </dsp:sp>
    <dsp:sp modelId="{436A2D71-5999-4613-BB13-8619B0E5AE4C}">
      <dsp:nvSpPr>
        <dsp:cNvPr id="0" name=""/>
        <dsp:cNvSpPr/>
      </dsp:nvSpPr>
      <dsp:spPr>
        <a:xfrm>
          <a:off x="0" y="1933971"/>
          <a:ext cx="2357437" cy="1414462"/>
        </a:xfrm>
        <a:prstGeom prst="rect">
          <a:avLst/>
        </a:prstGeom>
        <a:gradFill rotWithShape="0">
          <a:gsLst>
            <a:gs pos="0">
              <a:schemeClr val="accent3">
                <a:hueOff val="232848"/>
                <a:satOff val="32771"/>
                <a:lumOff val="-18353"/>
                <a:alphaOff val="0"/>
                <a:shade val="51000"/>
                <a:satMod val="130000"/>
              </a:schemeClr>
            </a:gs>
            <a:gs pos="80000">
              <a:schemeClr val="accent3">
                <a:hueOff val="232848"/>
                <a:satOff val="32771"/>
                <a:lumOff val="-18353"/>
                <a:alphaOff val="0"/>
                <a:shade val="93000"/>
                <a:satMod val="130000"/>
              </a:schemeClr>
            </a:gs>
            <a:gs pos="100000">
              <a:schemeClr val="accent3">
                <a:hueOff val="232848"/>
                <a:satOff val="32771"/>
                <a:lumOff val="-18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VA Pension</a:t>
          </a:r>
          <a:endParaRPr lang="en-US" sz="1800" kern="1200" dirty="0"/>
        </a:p>
      </dsp:txBody>
      <dsp:txXfrm>
        <a:off x="0" y="1933971"/>
        <a:ext cx="2357437" cy="1414462"/>
      </dsp:txXfrm>
    </dsp:sp>
    <dsp:sp modelId="{DEAADD7D-9CE6-4FB4-8B79-77432D8A366B}">
      <dsp:nvSpPr>
        <dsp:cNvPr id="0" name=""/>
        <dsp:cNvSpPr/>
      </dsp:nvSpPr>
      <dsp:spPr>
        <a:xfrm>
          <a:off x="2593181" y="1933971"/>
          <a:ext cx="2357437" cy="1414462"/>
        </a:xfrm>
        <a:prstGeom prst="rect">
          <a:avLst/>
        </a:prstGeom>
        <a:gradFill rotWithShape="0">
          <a:gsLst>
            <a:gs pos="0">
              <a:schemeClr val="accent3">
                <a:hueOff val="310463"/>
                <a:satOff val="43695"/>
                <a:lumOff val="-24471"/>
                <a:alphaOff val="0"/>
                <a:shade val="51000"/>
                <a:satMod val="130000"/>
              </a:schemeClr>
            </a:gs>
            <a:gs pos="80000">
              <a:schemeClr val="accent3">
                <a:hueOff val="310463"/>
                <a:satOff val="43695"/>
                <a:lumOff val="-24471"/>
                <a:alphaOff val="0"/>
                <a:shade val="93000"/>
                <a:satMod val="130000"/>
              </a:schemeClr>
            </a:gs>
            <a:gs pos="100000">
              <a:schemeClr val="accent3">
                <a:hueOff val="310463"/>
                <a:satOff val="43695"/>
                <a:lumOff val="-24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Unemployment</a:t>
          </a:r>
          <a:endParaRPr lang="en-US" sz="1800" kern="1200" dirty="0"/>
        </a:p>
      </dsp:txBody>
      <dsp:txXfrm>
        <a:off x="2593181" y="1933971"/>
        <a:ext cx="2357437" cy="1414462"/>
      </dsp:txXfrm>
    </dsp:sp>
    <dsp:sp modelId="{5CF6F828-88E6-4778-8EC3-812ADF3D33EC}">
      <dsp:nvSpPr>
        <dsp:cNvPr id="0" name=""/>
        <dsp:cNvSpPr/>
      </dsp:nvSpPr>
      <dsp:spPr>
        <a:xfrm>
          <a:off x="5186362" y="1933971"/>
          <a:ext cx="2357437" cy="1414462"/>
        </a:xfrm>
        <a:prstGeom prst="rect">
          <a:avLst/>
        </a:prstGeom>
        <a:gradFill rotWithShape="0">
          <a:gsLst>
            <a:gs pos="0">
              <a:schemeClr val="accent3">
                <a:hueOff val="388079"/>
                <a:satOff val="54619"/>
                <a:lumOff val="-30589"/>
                <a:alphaOff val="0"/>
                <a:shade val="51000"/>
                <a:satMod val="130000"/>
              </a:schemeClr>
            </a:gs>
            <a:gs pos="80000">
              <a:schemeClr val="accent3">
                <a:hueOff val="388079"/>
                <a:satOff val="54619"/>
                <a:lumOff val="-30589"/>
                <a:alphaOff val="0"/>
                <a:shade val="93000"/>
                <a:satMod val="130000"/>
              </a:schemeClr>
            </a:gs>
            <a:gs pos="100000">
              <a:schemeClr val="accent3">
                <a:hueOff val="388079"/>
                <a:satOff val="54619"/>
                <a:lumOff val="-305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Social Security </a:t>
          </a:r>
        </a:p>
        <a:p>
          <a:pPr lvl="0" algn="ctr" defTabSz="800100">
            <a:lnSpc>
              <a:spcPct val="90000"/>
            </a:lnSpc>
            <a:spcBef>
              <a:spcPct val="0"/>
            </a:spcBef>
            <a:spcAft>
              <a:spcPct val="35000"/>
            </a:spcAft>
          </a:pPr>
          <a:r>
            <a:rPr lang="en-US" sz="1800" kern="1200" dirty="0" smtClean="0"/>
            <a:t>*always for adults</a:t>
          </a:r>
        </a:p>
        <a:p>
          <a:pPr lvl="0" algn="ctr" defTabSz="800100">
            <a:lnSpc>
              <a:spcPct val="90000"/>
            </a:lnSpc>
            <a:spcBef>
              <a:spcPct val="0"/>
            </a:spcBef>
            <a:spcAft>
              <a:spcPct val="35000"/>
            </a:spcAft>
          </a:pPr>
          <a:r>
            <a:rPr lang="en-US" sz="1800" kern="1200" dirty="0" smtClean="0"/>
            <a:t>Only for children when required to file taxes*</a:t>
          </a:r>
          <a:endParaRPr lang="en-US" sz="1800" kern="1200" dirty="0"/>
        </a:p>
      </dsp:txBody>
      <dsp:txXfrm>
        <a:off x="5186362" y="1933971"/>
        <a:ext cx="2357437" cy="14144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760E5-D0EB-49CC-997D-0CC8D8E9D996}">
      <dsp:nvSpPr>
        <dsp:cNvPr id="0" name=""/>
        <dsp:cNvSpPr/>
      </dsp:nvSpPr>
      <dsp:spPr>
        <a:xfrm>
          <a:off x="0" y="0"/>
          <a:ext cx="2390705" cy="73339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Wages</a:t>
          </a:r>
          <a:endParaRPr lang="en-US" sz="3300" kern="1200" dirty="0"/>
        </a:p>
      </dsp:txBody>
      <dsp:txXfrm>
        <a:off x="0" y="0"/>
        <a:ext cx="2390705" cy="7333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1983B-E524-4176-B70F-D6DA39CE2903}">
      <dsp:nvSpPr>
        <dsp:cNvPr id="0" name=""/>
        <dsp:cNvSpPr/>
      </dsp:nvSpPr>
      <dsp:spPr>
        <a:xfrm>
          <a:off x="152422" y="152397"/>
          <a:ext cx="2362190" cy="88900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Self Employment </a:t>
          </a:r>
          <a:endParaRPr lang="en-US" sz="2500" kern="1200" dirty="0"/>
        </a:p>
      </dsp:txBody>
      <dsp:txXfrm>
        <a:off x="152422" y="152397"/>
        <a:ext cx="2362190" cy="88900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3100675A-D154-43C9-A659-608EB633F775}" type="datetimeFigureOut">
              <a:rPr lang="en-US" smtClean="0"/>
              <a:pPr/>
              <a:t>7/1/2015</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2CD044A0-5F34-4631-BD58-344ADE2E0395}" type="slidenum">
              <a:rPr lang="en-US" smtClean="0"/>
              <a:pPr/>
              <a:t>‹#›</a:t>
            </a:fld>
            <a:endParaRPr lang="en-US"/>
          </a:p>
        </p:txBody>
      </p:sp>
    </p:spTree>
    <p:extLst>
      <p:ext uri="{BB962C8B-B14F-4D97-AF65-F5344CB8AC3E}">
        <p14:creationId xmlns:p14="http://schemas.microsoft.com/office/powerpoint/2010/main" val="3490617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1E604E58-140D-4903-BC31-7723914A43DE}" type="datetimeFigureOut">
              <a:rPr lang="en-US" smtClean="0"/>
              <a:pPr/>
              <a:t>7/1/2015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227D64EB-181A-4E2D-AC89-30FC576AD03E}" type="slidenum">
              <a:rPr lang="en-US" smtClean="0"/>
              <a:pPr/>
              <a:t>‹#›</a:t>
            </a:fld>
            <a:endParaRPr lang="en-US"/>
          </a:p>
        </p:txBody>
      </p:sp>
    </p:spTree>
    <p:extLst>
      <p:ext uri="{BB962C8B-B14F-4D97-AF65-F5344CB8AC3E}">
        <p14:creationId xmlns:p14="http://schemas.microsoft.com/office/powerpoint/2010/main" val="156205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a:t>
            </a:fld>
            <a:endParaRPr lang="en-US"/>
          </a:p>
        </p:txBody>
      </p:sp>
    </p:spTree>
    <p:extLst>
      <p:ext uri="{BB962C8B-B14F-4D97-AF65-F5344CB8AC3E}">
        <p14:creationId xmlns:p14="http://schemas.microsoft.com/office/powerpoint/2010/main" val="409991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100</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101</a:t>
            </a:fld>
            <a:endParaRPr lang="en-US"/>
          </a:p>
        </p:txBody>
      </p:sp>
    </p:spTree>
    <p:extLst>
      <p:ext uri="{BB962C8B-B14F-4D97-AF65-F5344CB8AC3E}">
        <p14:creationId xmlns:p14="http://schemas.microsoft.com/office/powerpoint/2010/main" val="24404838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102</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103</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104</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105</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106</a:t>
            </a:fld>
            <a:endParaRPr lang="en-US"/>
          </a:p>
        </p:txBody>
      </p:sp>
    </p:spTree>
    <p:extLst>
      <p:ext uri="{BB962C8B-B14F-4D97-AF65-F5344CB8AC3E}">
        <p14:creationId xmlns:p14="http://schemas.microsoft.com/office/powerpoint/2010/main" val="2440483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107</a:t>
            </a:fld>
            <a:endParaRPr lang="en-US"/>
          </a:p>
        </p:txBody>
      </p:sp>
    </p:spTree>
    <p:extLst>
      <p:ext uri="{BB962C8B-B14F-4D97-AF65-F5344CB8AC3E}">
        <p14:creationId xmlns:p14="http://schemas.microsoft.com/office/powerpoint/2010/main" val="24404838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108</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109</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110</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111</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12</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13</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a:t>
            </a:fld>
            <a:endParaRPr lang="en-US"/>
          </a:p>
        </p:txBody>
      </p:sp>
    </p:spTree>
    <p:extLst>
      <p:ext uri="{BB962C8B-B14F-4D97-AF65-F5344CB8AC3E}">
        <p14:creationId xmlns:p14="http://schemas.microsoft.com/office/powerpoint/2010/main" val="2584486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29</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with the new rules, a non-related person can apply for a child claimed as a tax dependent.</a:t>
            </a:r>
          </a:p>
          <a:p>
            <a:endParaRPr lang="en-US" dirty="0" smtClean="0"/>
          </a:p>
          <a:p>
            <a:r>
              <a:rPr lang="en-US" dirty="0" smtClean="0"/>
              <a:t>Let’s take a look at an</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30</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31</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with the new rules, a non-related person can apply for a child claimed as a tax dependent.</a:t>
            </a:r>
          </a:p>
          <a:p>
            <a:endParaRPr lang="en-US" dirty="0" smtClean="0"/>
          </a:p>
          <a:p>
            <a:r>
              <a:rPr lang="en-US" dirty="0" smtClean="0"/>
              <a:t>Let’s take a look at an</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32</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with the new rules, a non-related person can apply for a child claimed as a tax dependent.</a:t>
            </a:r>
          </a:p>
          <a:p>
            <a:endParaRPr lang="en-US" dirty="0" smtClean="0"/>
          </a:p>
          <a:p>
            <a:r>
              <a:rPr lang="en-US" dirty="0" smtClean="0"/>
              <a:t>Let’s take a look at an</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33</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34</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35</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36</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41</a:t>
            </a:fld>
            <a:endParaRPr lang="en-US"/>
          </a:p>
        </p:txBody>
      </p:sp>
    </p:spTree>
    <p:extLst>
      <p:ext uri="{BB962C8B-B14F-4D97-AF65-F5344CB8AC3E}">
        <p14:creationId xmlns:p14="http://schemas.microsoft.com/office/powerpoint/2010/main" val="2159190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42</a:t>
            </a:fld>
            <a:endParaRPr lang="en-US"/>
          </a:p>
        </p:txBody>
      </p:sp>
    </p:spTree>
    <p:extLst>
      <p:ext uri="{BB962C8B-B14F-4D97-AF65-F5344CB8AC3E}">
        <p14:creationId xmlns:p14="http://schemas.microsoft.com/office/powerpoint/2010/main" val="2159190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43</a:t>
            </a:fld>
            <a:endParaRPr lang="en-US"/>
          </a:p>
        </p:txBody>
      </p:sp>
    </p:spTree>
    <p:extLst>
      <p:ext uri="{BB962C8B-B14F-4D97-AF65-F5344CB8AC3E}">
        <p14:creationId xmlns:p14="http://schemas.microsoft.com/office/powerpoint/2010/main" val="21591905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44</a:t>
            </a:fld>
            <a:endParaRPr lang="en-US"/>
          </a:p>
        </p:txBody>
      </p:sp>
    </p:spTree>
    <p:extLst>
      <p:ext uri="{BB962C8B-B14F-4D97-AF65-F5344CB8AC3E}">
        <p14:creationId xmlns:p14="http://schemas.microsoft.com/office/powerpoint/2010/main" val="2159190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45</a:t>
            </a:fld>
            <a:endParaRPr lang="en-US"/>
          </a:p>
        </p:txBody>
      </p:sp>
    </p:spTree>
    <p:extLst>
      <p:ext uri="{BB962C8B-B14F-4D97-AF65-F5344CB8AC3E}">
        <p14:creationId xmlns:p14="http://schemas.microsoft.com/office/powerpoint/2010/main" val="21591905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46</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this example both the Earnings and the SSA Survivor benefit are counted.</a:t>
            </a:r>
          </a:p>
          <a:p>
            <a:r>
              <a:rPr lang="en-US" dirty="0" smtClean="0"/>
              <a:t> </a:t>
            </a:r>
          </a:p>
          <a:p>
            <a:r>
              <a:rPr lang="en-US" b="1" dirty="0" smtClean="0"/>
              <a:t>NOTE: </a:t>
            </a:r>
            <a:r>
              <a:rPr lang="en-US" dirty="0" smtClean="0"/>
              <a:t>Child support income is no longer countable in the individual’s budget for determining eligibility since this income is not taxable. </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47</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48</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49</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50</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51</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52</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53</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54</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55</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56</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effectLst/>
              </a:rPr>
              <a:t>If the Pregnant Woman is a tax filer, her budgeting unit will include herself, her spouse (if living together), others that she claims as dependents, and the number of babies she is expecting.  </a:t>
            </a:r>
          </a:p>
          <a:p>
            <a:pPr lvl="0"/>
            <a:endParaRPr lang="en-US" dirty="0" smtClean="0">
              <a:effectLst/>
            </a:endParaRPr>
          </a:p>
          <a:p>
            <a:pPr lvl="0"/>
            <a:r>
              <a:rPr lang="en-US" dirty="0" smtClean="0">
                <a:effectLst/>
              </a:rPr>
              <a:t>If the Pregnant Woman is not planning to file taxes, her budgeting unit will include herself, her spouse (if living together) the number of babies she is expecting, a taxpayer that is claiming her as a dependent and all other dependents that taxpayer also claims.   </a:t>
            </a:r>
          </a:p>
          <a:p>
            <a:pPr lvl="0"/>
            <a:endParaRPr lang="en-US" dirty="0" smtClean="0">
              <a:effectLst/>
            </a:endParaRPr>
          </a:p>
          <a:p>
            <a:pPr lvl="0"/>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57</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58</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59</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a:t>
            </a:fld>
            <a:endParaRPr lang="en-US"/>
          </a:p>
        </p:txBody>
      </p:sp>
    </p:spTree>
    <p:extLst>
      <p:ext uri="{BB962C8B-B14F-4D97-AF65-F5344CB8AC3E}">
        <p14:creationId xmlns:p14="http://schemas.microsoft.com/office/powerpoint/2010/main" val="18768936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60</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61</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62</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63</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64</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65</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66</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67</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68</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69</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70</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71</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72</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smtClean="0"/>
              <a:t>All PE determinations should be submitted to the Clearinghouse.  This includes those cases that are denied for PE coverage.  </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73</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74</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75</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76</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77</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78</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79</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80</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81</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82</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83</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85</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91</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92</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93</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94</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95</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96</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97</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98</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presentation will shift to another PowerPoint</a:t>
            </a:r>
            <a:r>
              <a:rPr lang="en-US" baseline="0" dirty="0" smtClean="0"/>
              <a:t> presentation with its own lessons – dedicated to learning all about the PE Tool.  Upon completion of that portion of the training, we will return here for the next lesson.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99</a:t>
            </a:fld>
            <a:endParaRPr lang="en-US"/>
          </a:p>
        </p:txBody>
      </p:sp>
    </p:spTree>
    <p:extLst>
      <p:ext uri="{BB962C8B-B14F-4D97-AF65-F5344CB8AC3E}">
        <p14:creationId xmlns:p14="http://schemas.microsoft.com/office/powerpoint/2010/main" val="314023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200"/>
            </a:lvl1pPr>
          </a:lstStyle>
          <a:p>
            <a:r>
              <a:rPr lang="en-US" dirty="0" smtClean="0"/>
              <a:t>Unit Title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Course Title</a:t>
            </a:r>
            <a:endParaRPr lang="en-US" dirty="0"/>
          </a:p>
        </p:txBody>
      </p:sp>
      <p:sp>
        <p:nvSpPr>
          <p:cNvPr id="4" name="Date Placeholder 3"/>
          <p:cNvSpPr>
            <a:spLocks noGrp="1"/>
          </p:cNvSpPr>
          <p:nvPr>
            <p:ph type="dt" sz="half" idx="10"/>
          </p:nvPr>
        </p:nvSpPr>
        <p:spPr/>
        <p:txBody>
          <a:bodyPr/>
          <a:lstStyle/>
          <a:p>
            <a:fld id="{6E309117-9E3A-4E13-9B89-4B0AF74BE981}"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spTree>
    <p:extLst>
      <p:ext uri="{BB962C8B-B14F-4D97-AF65-F5344CB8AC3E}">
        <p14:creationId xmlns:p14="http://schemas.microsoft.com/office/powerpoint/2010/main" val="40064735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9" name="Picture 2" descr="C:\Users\jlking\Pictures\Captivate Images\LadyOnComput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4" y="3878369"/>
            <a:ext cx="2412114" cy="244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976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a:lvl1pPr>
          </a:lstStyle>
          <a:p>
            <a:r>
              <a:rPr lang="en-US" dirty="0" smtClean="0"/>
              <a:t>[Unit Name]: [Course Name]</a:t>
            </a:r>
            <a:endParaRPr lang="en-US" dirty="0"/>
          </a:p>
        </p:txBody>
      </p:sp>
      <p:sp>
        <p:nvSpPr>
          <p:cNvPr id="3" name="Date Placeholder 2"/>
          <p:cNvSpPr>
            <a:spLocks noGrp="1"/>
          </p:cNvSpPr>
          <p:nvPr>
            <p:ph type="dt" sz="half" idx="10"/>
          </p:nvPr>
        </p:nvSpPr>
        <p:spPr/>
        <p:txBody>
          <a:bodyPr/>
          <a:lstStyle/>
          <a:p>
            <a:fld id="{BB5BE3E0-A89E-4D5A-84A5-C50D98FF72A8}" type="datetime1">
              <a:rPr lang="en-US" smtClean="0"/>
              <a:pPr/>
              <a:t>7/1/2015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B7E1D-52E2-4F04-9DFE-B1650792F521}" type="slidenum">
              <a:rPr lang="en-US" smtClean="0"/>
              <a:pPr/>
              <a:t>‹#›</a:t>
            </a:fld>
            <a:endParaRPr lang="en-US"/>
          </a:p>
        </p:txBody>
      </p:sp>
    </p:spTree>
    <p:extLst>
      <p:ext uri="{BB962C8B-B14F-4D97-AF65-F5344CB8AC3E}">
        <p14:creationId xmlns:p14="http://schemas.microsoft.com/office/powerpoint/2010/main" val="4710402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2131F-2DC4-463A-8F12-C8D2007B82D4}" type="datetime1">
              <a:rPr lang="en-US" smtClean="0"/>
              <a:pPr/>
              <a:t>7/1/2015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B7E1D-52E2-4F04-9DFE-B1650792F521}" type="slidenum">
              <a:rPr lang="en-US" smtClean="0"/>
              <a:pPr/>
              <a:t>‹#›</a:t>
            </a:fld>
            <a:endParaRPr lang="en-US"/>
          </a:p>
        </p:txBody>
      </p:sp>
    </p:spTree>
    <p:extLst>
      <p:ext uri="{BB962C8B-B14F-4D97-AF65-F5344CB8AC3E}">
        <p14:creationId xmlns:p14="http://schemas.microsoft.com/office/powerpoint/2010/main" val="14090081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5BE3E0-A89E-4D5A-84A5-C50D98FF72A8}" type="datetime1">
              <a:rPr lang="en-US" smtClean="0"/>
              <a:pPr/>
              <a:t>7/1/2015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B7E1D-52E2-4F04-9DFE-B1650792F521}" type="slidenum">
              <a:rPr lang="en-US" smtClean="0"/>
              <a:pPr/>
              <a:t>‹#›</a:t>
            </a:fld>
            <a:endParaRPr lang="en-US"/>
          </a:p>
        </p:txBody>
      </p:sp>
      <p:sp>
        <p:nvSpPr>
          <p:cNvPr id="6" name="Content Placeholder 2"/>
          <p:cNvSpPr>
            <a:spLocks noGrp="1"/>
          </p:cNvSpPr>
          <p:nvPr>
            <p:ph idx="1"/>
          </p:nvPr>
        </p:nvSpPr>
        <p:spPr>
          <a:xfrm>
            <a:off x="1219200" y="1600200"/>
            <a:ext cx="6477000" cy="4525963"/>
          </a:xfr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00200" y="73152"/>
            <a:ext cx="7086600" cy="566928"/>
          </a:xfrm>
        </p:spPr>
        <p:txBody>
          <a:bodyPr>
            <a:normAutofit/>
          </a:bodyPr>
          <a:lstStyle>
            <a:lvl1pPr algn="l">
              <a:defRPr sz="2400" b="1">
                <a:solidFill>
                  <a:schemeClr val="tx2"/>
                </a:solidFill>
              </a:defRPr>
            </a:lvl1pPr>
          </a:lstStyle>
          <a:p>
            <a:endParaRPr lang="en-US" dirty="0"/>
          </a:p>
        </p:txBody>
      </p:sp>
    </p:spTree>
    <p:extLst>
      <p:ext uri="{BB962C8B-B14F-4D97-AF65-F5344CB8AC3E}">
        <p14:creationId xmlns:p14="http://schemas.microsoft.com/office/powerpoint/2010/main" val="34230110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5BE3E0-A89E-4D5A-84A5-C50D98FF72A8}" type="datetime1">
              <a:rPr lang="en-US" smtClean="0"/>
              <a:pPr/>
              <a:t>7/1/2015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B7E1D-52E2-4F04-9DFE-B1650792F521}" type="slidenum">
              <a:rPr lang="en-US" smtClean="0"/>
              <a:pPr/>
              <a:t>‹#›</a:t>
            </a:fld>
            <a:endParaRPr lang="en-US"/>
          </a:p>
        </p:txBody>
      </p:sp>
      <p:sp>
        <p:nvSpPr>
          <p:cNvPr id="6" name="Content Placeholder 2"/>
          <p:cNvSpPr>
            <a:spLocks noGrp="1"/>
          </p:cNvSpPr>
          <p:nvPr>
            <p:ph idx="1"/>
          </p:nvPr>
        </p:nvSpPr>
        <p:spPr>
          <a:xfrm>
            <a:off x="1219200" y="1600200"/>
            <a:ext cx="6477000" cy="4525963"/>
          </a:xfr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00200" y="73152"/>
            <a:ext cx="7086600" cy="566928"/>
          </a:xfrm>
        </p:spPr>
        <p:txBody>
          <a:bodyPr>
            <a:normAutofit/>
          </a:bodyPr>
          <a:lstStyle>
            <a:lvl1pPr algn="l">
              <a:defRPr sz="2400" b="1">
                <a:solidFill>
                  <a:schemeClr val="tx2"/>
                </a:solidFill>
              </a:defRPr>
            </a:lvl1pPr>
          </a:lstStyle>
          <a:p>
            <a:endParaRPr lang="en-US" dirty="0"/>
          </a:p>
        </p:txBody>
      </p:sp>
    </p:spTree>
    <p:extLst>
      <p:ext uri="{BB962C8B-B14F-4D97-AF65-F5344CB8AC3E}">
        <p14:creationId xmlns:p14="http://schemas.microsoft.com/office/powerpoint/2010/main" val="42822847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5BE3E0-A89E-4D5A-84A5-C50D98FF72A8}" type="datetime1">
              <a:rPr lang="en-US" smtClean="0"/>
              <a:pPr/>
              <a:t>7/1/2015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B7E1D-52E2-4F04-9DFE-B1650792F521}" type="slidenum">
              <a:rPr lang="en-US" smtClean="0"/>
              <a:pPr/>
              <a:t>‹#›</a:t>
            </a:fld>
            <a:endParaRPr lang="en-US"/>
          </a:p>
        </p:txBody>
      </p:sp>
      <p:sp>
        <p:nvSpPr>
          <p:cNvPr id="6" name="Content Placeholder 2"/>
          <p:cNvSpPr>
            <a:spLocks noGrp="1"/>
          </p:cNvSpPr>
          <p:nvPr>
            <p:ph idx="1"/>
          </p:nvPr>
        </p:nvSpPr>
        <p:spPr>
          <a:xfrm>
            <a:off x="1219200" y="1600200"/>
            <a:ext cx="6477000" cy="4525963"/>
          </a:xfr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00200" y="73152"/>
            <a:ext cx="7086600" cy="566928"/>
          </a:xfrm>
        </p:spPr>
        <p:txBody>
          <a:bodyPr>
            <a:normAutofit/>
          </a:bodyPr>
          <a:lstStyle>
            <a:lvl1pPr algn="l">
              <a:defRPr sz="2400" b="1">
                <a:solidFill>
                  <a:schemeClr val="tx2"/>
                </a:solidFill>
              </a:defRPr>
            </a:lvl1pPr>
          </a:lstStyle>
          <a:p>
            <a:endParaRPr lang="en-US" dirty="0"/>
          </a:p>
        </p:txBody>
      </p:sp>
    </p:spTree>
    <p:extLst>
      <p:ext uri="{BB962C8B-B14F-4D97-AF65-F5344CB8AC3E}">
        <p14:creationId xmlns:p14="http://schemas.microsoft.com/office/powerpoint/2010/main" val="292930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2289F4-53CA-479D-80E6-B0DFD5AF9977}"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7" name="Picture 2" descr="C:\Users\jlking\Pictures\Captivate Images\RogerMajors_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35712" y="2923958"/>
            <a:ext cx="2255888" cy="339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88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3" descr="C:\Users\jlking\Pictures\Captivate Images\Woman_Pho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2725" y="3665838"/>
            <a:ext cx="3459513" cy="26690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879C245-D8F7-4E8F-9951-ECBED2495234}"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spTree>
    <p:extLst>
      <p:ext uri="{BB962C8B-B14F-4D97-AF65-F5344CB8AC3E}">
        <p14:creationId xmlns:p14="http://schemas.microsoft.com/office/powerpoint/2010/main" val="3640069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069C098-7D44-4CE0-A451-F49D2FAEF88A}"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9" name="Picture 2" descr="C:\Users\jlking\Pictures\Captivate Images\CaseWorker_MarySoto_withfil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0522" y="2977116"/>
            <a:ext cx="2234613" cy="335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528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9B12890-DC6E-49CF-A9B7-0AB2280D24BE}"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8" name="Picture 2" descr="C:\Users\jlking\Pictures\Captivate Images\Worker_JohnBrow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28391" y="4194377"/>
            <a:ext cx="2615609" cy="213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119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6200"/>
            <a:ext cx="7086600" cy="563562"/>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B315391-01A4-4AD5-8896-58B2DC7FFD4A}"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08B7E1D-52E2-4F04-9DFE-B1650792F521}" type="slidenum">
              <a:rPr lang="en-US" smtClean="0"/>
              <a:pPr/>
              <a:t>‹#›</a:t>
            </a:fld>
            <a:endParaRPr lang="en-US" dirty="0"/>
          </a:p>
        </p:txBody>
      </p:sp>
      <p:pic>
        <p:nvPicPr>
          <p:cNvPr id="9" name="Picture 2" descr="C:\Users\jlking\Pictures\Captivate Images\Girl_Jump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6683" y="3138617"/>
            <a:ext cx="2538164"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96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9B19B9-A318-4C24-871D-61FD5F93BB52}"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8" name="Picture 2" descr="C:\Users\jlking\Pictures\Captivate Images\Man in business sui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8005" y="3838832"/>
            <a:ext cx="3055890" cy="248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600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a:lvl1pPr>
          </a:lstStyle>
          <a:p>
            <a:r>
              <a:rPr lang="en-US" dirty="0" smtClean="0"/>
              <a:t>[Unit Name]: [Course Name]</a:t>
            </a:r>
            <a:endParaRPr lang="en-US" dirty="0"/>
          </a:p>
        </p:txBody>
      </p:sp>
      <p:sp>
        <p:nvSpPr>
          <p:cNvPr id="3" name="Content Placeholder 2"/>
          <p:cNvSpPr>
            <a:spLocks noGrp="1"/>
          </p:cNvSpPr>
          <p:nvPr>
            <p:ph idx="1" hasCustomPrompt="1"/>
          </p:nvPr>
        </p:nvSpPr>
        <p:spPr>
          <a:xfrm>
            <a:off x="2514600" y="1600200"/>
            <a:ext cx="6477000" cy="4525963"/>
          </a:xfrm>
        </p:spPr>
        <p:txBody>
          <a:bodyPr/>
          <a:lstStyle>
            <a:lvl1pPr marL="0" indent="0" eaLnBrk="0" hangingPunct="0">
              <a:defRPr/>
            </a:lvl1pPr>
            <a:lvl2pPr>
              <a:defRPr sz="2400"/>
            </a:lvl2pPr>
            <a:lvl3pPr>
              <a:defRPr sz="2000"/>
            </a:lvl3pPr>
            <a:lvl4pPr>
              <a:defRPr sz="1800"/>
            </a:lvl4pPr>
            <a:lvl5pPr>
              <a:defRPr sz="1800"/>
            </a:lvl5pPr>
          </a:lstStyle>
          <a:p>
            <a:pPr marL="0" indent="0" eaLnBrk="0" hangingPunct="0">
              <a:buNone/>
              <a:defRPr/>
            </a:pPr>
            <a:r>
              <a:rPr lang="en-US" sz="2000" dirty="0" smtClean="0">
                <a:latin typeface="Arial" pitchFamily="34" charset="0"/>
                <a:cs typeface="Arial" pitchFamily="34" charset="0"/>
              </a:rPr>
              <a:t>Insert question here</a:t>
            </a:r>
          </a:p>
        </p:txBody>
      </p:sp>
      <p:sp>
        <p:nvSpPr>
          <p:cNvPr id="4" name="Date Placeholder 3"/>
          <p:cNvSpPr>
            <a:spLocks noGrp="1"/>
          </p:cNvSpPr>
          <p:nvPr>
            <p:ph type="dt" sz="half" idx="10"/>
          </p:nvPr>
        </p:nvSpPr>
        <p:spPr/>
        <p:txBody>
          <a:bodyPr/>
          <a:lstStyle/>
          <a:p>
            <a:fld id="{4946B848-056F-4238-957C-E78CA4A03CA7}"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9" name="Picture 2" descr="C:\Users\jlking\Pictures\Captivate Images\Woman2think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0" y="4013795"/>
            <a:ext cx="2543834" cy="231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191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6200"/>
            <a:ext cx="7086600" cy="563562"/>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8" name="Picture 2" descr="C:\Users\jlking\Pictures\Captivate Images\Female_SarahEst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881435"/>
            <a:ext cx="2191253" cy="344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783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24600"/>
            <a:ext cx="9144000" cy="533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userDrawn="1"/>
        </p:nvSpPr>
        <p:spPr>
          <a:xfrm>
            <a:off x="0" y="0"/>
            <a:ext cx="9144000" cy="1066800"/>
          </a:xfrm>
          <a:prstGeom prst="rect">
            <a:avLst/>
          </a:prstGeom>
          <a:gradFill flip="none" rotWithShape="1">
            <a:gsLst>
              <a:gs pos="20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00200" y="73152"/>
            <a:ext cx="7086600" cy="56692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D02D6-4717-4200-9213-C4225A3D1042}" type="datetime1">
              <a:rPr lang="en-US" smtClean="0"/>
              <a:pPr/>
              <a:t>7/1/2015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B7E1D-52E2-4F04-9DFE-B1650792F521}" type="slidenum">
              <a:rPr lang="en-US" smtClean="0"/>
              <a:pPr/>
              <a:t>‹#›</a:t>
            </a:fld>
            <a:endParaRPr lang="en-US"/>
          </a:p>
        </p:txBody>
      </p:sp>
      <p:pic>
        <p:nvPicPr>
          <p:cNvPr id="8" name="Picture 7" descr="H:\AAAScottStuffSTAAdmin\Logos\KEES-blue-gold.png"/>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52400" y="152400"/>
            <a:ext cx="1219200" cy="785617"/>
          </a:xfrm>
          <a:prstGeom prst="rect">
            <a:avLst/>
          </a:prstGeom>
          <a:noFill/>
          <a:ln>
            <a:noFill/>
          </a:ln>
        </p:spPr>
      </p:pic>
    </p:spTree>
    <p:extLst>
      <p:ext uri="{BB962C8B-B14F-4D97-AF65-F5344CB8AC3E}">
        <p14:creationId xmlns:p14="http://schemas.microsoft.com/office/powerpoint/2010/main" val="2212503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4" r:id="rId5"/>
    <p:sldLayoutId id="2147483665" r:id="rId6"/>
    <p:sldLayoutId id="2147483662" r:id="rId7"/>
    <p:sldLayoutId id="2147483663" r:id="rId8"/>
    <p:sldLayoutId id="2147483666" r:id="rId9"/>
    <p:sldLayoutId id="2147483667" r:id="rId10"/>
    <p:sldLayoutId id="2147483654" r:id="rId11"/>
    <p:sldLayoutId id="2147483655" r:id="rId12"/>
    <p:sldLayoutId id="2147483676" r:id="rId13"/>
    <p:sldLayoutId id="2147483690" r:id="rId14"/>
    <p:sldLayoutId id="2147483692" r:id="rId15"/>
  </p:sldLayoutIdLst>
  <p:timing>
    <p:tnLst>
      <p:par>
        <p:cTn id="1" dur="indefinite" restart="never" nodeType="tmRoot"/>
      </p:par>
    </p:tnLst>
  </p:timing>
  <p:hf hdr="0" ftr="0" dt="0"/>
  <p:txStyles>
    <p:titleStyle>
      <a:lvl1pPr algn="ctr" defTabSz="914400" rtl="0" eaLnBrk="1" latinLnBrk="0" hangingPunct="1">
        <a:spcBef>
          <a:spcPct val="0"/>
        </a:spcBef>
        <a:buNone/>
        <a:defRPr sz="24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hyperlink" Target="mailto:Amiller@kdheks.gov" TargetMode="External"/><Relationship Id="rId2" Type="http://schemas.openxmlformats.org/officeDocument/2006/relationships/notesSlide" Target="../notesSlides/notesSlide109.xml"/><Relationship Id="rId1" Type="http://schemas.openxmlformats.org/officeDocument/2006/relationships/slideLayout" Target="../slideLayouts/slideLayout13.xml"/><Relationship Id="rId4" Type="http://schemas.openxmlformats.org/officeDocument/2006/relationships/hyperlink" Target="mailto:Cjacox@kdheks.g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3" Type="http://schemas.openxmlformats.org/officeDocument/2006/relationships/hyperlink" Target="mailto:MelanieMKnebel@Maximus.com" TargetMode="External"/><Relationship Id="rId2" Type="http://schemas.openxmlformats.org/officeDocument/2006/relationships/notesSlide" Target="../notesSlides/notesSlide110.xml"/><Relationship Id="rId1" Type="http://schemas.openxmlformats.org/officeDocument/2006/relationships/slideLayout" Target="../slideLayouts/slideLayout13.xml"/><Relationship Id="rId4" Type="http://schemas.openxmlformats.org/officeDocument/2006/relationships/hyperlink" Target="mailto:StaciLManis@Maximus.com"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www.google.com/url?sa=i&amp;rct=j&amp;q=image+for+curious+dog&amp;source=images&amp;cd=&amp;cad=rja&amp;docid=Mse3ctg8EFJM2M&amp;tbnid=K2Zhp0X3YSJvFM:&amp;ved=0CAUQjRw&amp;url=http://bowwowblogger.wordpress.com/2012/12/06/turning-people-down/dog-question-mark-curious/&amp;ei=XuoPUoOLLaiMyAHW-4GIBA&amp;psig=AFQjCNFjIM7C5fipX06EUMiHVL6VLPcGgA&amp;ust=1376861127015818" TargetMode="External"/><Relationship Id="rId2" Type="http://schemas.openxmlformats.org/officeDocument/2006/relationships/notesSlide" Target="../notesSlides/notesSlide111.xml"/><Relationship Id="rId1" Type="http://schemas.openxmlformats.org/officeDocument/2006/relationships/slideLayout" Target="../slideLayouts/slideLayout13.xml"/><Relationship Id="rId5" Type="http://schemas.openxmlformats.org/officeDocument/2006/relationships/hyperlink" Target="mailto:Training@KEES.KS.gov" TargetMode="Externa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3.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9.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0.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6.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hyperlink" Target="http://www.kancare.ks.gov/"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7.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hyperlink" Target="http://www.kancare.ks.gov/"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94.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Presumptive Eligibility </a:t>
            </a:r>
            <a:br>
              <a:rPr lang="en-US" dirty="0" smtClean="0"/>
            </a:br>
            <a:r>
              <a:rPr lang="en-US" dirty="0" smtClean="0"/>
              <a:t>Instructor Led Training</a:t>
            </a:r>
            <a:endParaRPr lang="en-US" dirty="0"/>
          </a:p>
        </p:txBody>
      </p:sp>
      <p:sp>
        <p:nvSpPr>
          <p:cNvPr id="3" name="Subtitle 2"/>
          <p:cNvSpPr>
            <a:spLocks noGrp="1"/>
          </p:cNvSpPr>
          <p:nvPr>
            <p:ph type="subTitle" idx="1"/>
          </p:nvPr>
        </p:nvSpPr>
        <p:spPr/>
        <p:txBody>
          <a:bodyPr/>
          <a:lstStyle/>
          <a:p>
            <a:r>
              <a:rPr lang="en-US" dirty="0" smtClean="0"/>
              <a:t>KEES Phase 2</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1</a:t>
            </a:fld>
            <a:endParaRPr lang="en-US"/>
          </a:p>
        </p:txBody>
      </p:sp>
    </p:spTree>
    <p:extLst>
      <p:ext uri="{BB962C8B-B14F-4D97-AF65-F5344CB8AC3E}">
        <p14:creationId xmlns:p14="http://schemas.microsoft.com/office/powerpoint/2010/main" val="425871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086600" cy="480692"/>
          </a:xfrm>
        </p:spPr>
        <p:txBody>
          <a:bodyPr/>
          <a:lstStyle/>
          <a:p>
            <a:r>
              <a:rPr lang="en-US" dirty="0" smtClean="0"/>
              <a:t>Presumptive Eligibility: ILT</a:t>
            </a:r>
            <a:endParaRPr lang="en-US" dirty="0"/>
          </a:p>
        </p:txBody>
      </p:sp>
      <p:sp>
        <p:nvSpPr>
          <p:cNvPr id="5" name="Content Placeholder 19"/>
          <p:cNvSpPr txBox="1">
            <a:spLocks/>
          </p:cNvSpPr>
          <p:nvPr/>
        </p:nvSpPr>
        <p:spPr>
          <a:xfrm>
            <a:off x="1600200" y="457200"/>
            <a:ext cx="7086600" cy="6096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 &gt; Qualified Entity Role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10</a:t>
            </a:fld>
            <a:endParaRPr lang="en-US"/>
          </a:p>
        </p:txBody>
      </p:sp>
      <p:sp>
        <p:nvSpPr>
          <p:cNvPr id="6" name="Content Placeholder 7"/>
          <p:cNvSpPr txBox="1">
            <a:spLocks/>
          </p:cNvSpPr>
          <p:nvPr/>
        </p:nvSpPr>
        <p:spPr>
          <a:xfrm>
            <a:off x="533400" y="2476500"/>
            <a:ext cx="5882640" cy="24765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Helping families through the KanCare application process is an important role for Qualified Entity staff.  </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5040" y="3581400"/>
            <a:ext cx="3108960" cy="2743200"/>
          </a:xfrm>
          <a:prstGeom prst="rect">
            <a:avLst/>
          </a:prstGeom>
        </p:spPr>
      </p:pic>
    </p:spTree>
    <p:extLst>
      <p:ext uri="{BB962C8B-B14F-4D97-AF65-F5344CB8AC3E}">
        <p14:creationId xmlns:p14="http://schemas.microsoft.com/office/powerpoint/2010/main" val="12909254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0"/>
            <a:ext cx="7315200" cy="3429001"/>
          </a:xfrm>
        </p:spPr>
        <p:txBody>
          <a:bodyPr>
            <a:normAutofit fontScale="77500" lnSpcReduction="20000"/>
          </a:bodyPr>
          <a:lstStyle/>
          <a:p>
            <a:r>
              <a:rPr lang="en-US" dirty="0"/>
              <a:t>Lesson 1:   Goals of PE</a:t>
            </a:r>
          </a:p>
          <a:p>
            <a:r>
              <a:rPr lang="en-US" dirty="0"/>
              <a:t>Lesson 2:   General Eligibility Requirements</a:t>
            </a:r>
          </a:p>
          <a:p>
            <a:r>
              <a:rPr lang="en-US" dirty="0"/>
              <a:t>Lesson 3:   PE PW Policies</a:t>
            </a:r>
          </a:p>
          <a:p>
            <a:r>
              <a:rPr lang="en-US" dirty="0"/>
              <a:t>Lesson 4:   PE Children Policies</a:t>
            </a:r>
          </a:p>
          <a:p>
            <a:r>
              <a:rPr lang="en-US" dirty="0"/>
              <a:t>Lesson 5:   Potential PE Outcomes</a:t>
            </a:r>
          </a:p>
          <a:p>
            <a:r>
              <a:rPr lang="en-US" dirty="0"/>
              <a:t>Lesson 6:   Medical Benefits</a:t>
            </a:r>
          </a:p>
          <a:p>
            <a:r>
              <a:rPr lang="en-US" dirty="0"/>
              <a:t>Lesson 7:   KanCare</a:t>
            </a:r>
          </a:p>
          <a:p>
            <a:r>
              <a:rPr lang="en-US" dirty="0"/>
              <a:t>Lesson 8:   Potential KanCare Outcomes</a:t>
            </a:r>
          </a:p>
          <a:p>
            <a:r>
              <a:rPr lang="en-US" dirty="0"/>
              <a:t>Lesson 9:   PE Tool </a:t>
            </a:r>
          </a:p>
          <a:p>
            <a:r>
              <a:rPr lang="en-US" b="1" dirty="0"/>
              <a:t>Lesson 10: Scenarios</a:t>
            </a:r>
          </a:p>
        </p:txBody>
      </p:sp>
      <p:sp>
        <p:nvSpPr>
          <p:cNvPr id="4" name="Slide Number Placeholder 3"/>
          <p:cNvSpPr>
            <a:spLocks noGrp="1"/>
          </p:cNvSpPr>
          <p:nvPr>
            <p:ph type="sldNum" sz="quarter" idx="12"/>
          </p:nvPr>
        </p:nvSpPr>
        <p:spPr/>
        <p:txBody>
          <a:bodyPr/>
          <a:lstStyle/>
          <a:p>
            <a:fld id="{908B7E1D-52E2-4F04-9DFE-B1650792F521}" type="slidenum">
              <a:rPr lang="en-US" smtClean="0"/>
              <a:pPr/>
              <a:t>100</a:t>
            </a:fld>
            <a:endParaRPr lang="en-US" dirty="0"/>
          </a:p>
        </p:txBody>
      </p:sp>
    </p:spTree>
    <p:extLst>
      <p:ext uri="{BB962C8B-B14F-4D97-AF65-F5344CB8AC3E}">
        <p14:creationId xmlns:p14="http://schemas.microsoft.com/office/powerpoint/2010/main" val="10850773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Presumptive Eligibility: ILT</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a:t>
            </a:r>
            <a:r>
              <a:rPr lang="en-US" dirty="0" smtClean="0"/>
              <a:t>10: Scenarios  </a:t>
            </a:r>
            <a:endParaRPr lang="en-US" dirty="0"/>
          </a:p>
        </p:txBody>
      </p:sp>
      <p:sp>
        <p:nvSpPr>
          <p:cNvPr id="9" name="Content Placeholder 8"/>
          <p:cNvSpPr>
            <a:spLocks noGrp="1"/>
          </p:cNvSpPr>
          <p:nvPr>
            <p:ph idx="1"/>
          </p:nvPr>
        </p:nvSpPr>
        <p:spPr>
          <a:xfrm>
            <a:off x="381000" y="1828800"/>
            <a:ext cx="6477000" cy="2743201"/>
          </a:xfrm>
        </p:spPr>
        <p:txBody>
          <a:bodyPr>
            <a:normAutofit/>
          </a:bodyPr>
          <a:lstStyle/>
          <a:p>
            <a:pPr marL="0" indent="0">
              <a:buNone/>
            </a:pPr>
            <a:r>
              <a:rPr lang="en-US" dirty="0" smtClean="0"/>
              <a:t>Now that we have covered all of the policies related to Presumptive Eligibility and learned how to use the PE Tool, we are going to go through several examples to help bring all of this information together.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101</a:t>
            </a:fld>
            <a:endParaRPr lang="en-US" dirty="0"/>
          </a:p>
        </p:txBody>
      </p:sp>
    </p:spTree>
    <p:extLst>
      <p:ext uri="{BB962C8B-B14F-4D97-AF65-F5344CB8AC3E}">
        <p14:creationId xmlns:p14="http://schemas.microsoft.com/office/powerpoint/2010/main" val="96500265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102</a:t>
            </a:fld>
            <a:endParaRPr lang="en-US"/>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Lesson 10: Scenarios </a:t>
            </a:r>
            <a:r>
              <a:rPr lang="en-US" sz="1800" dirty="0" smtClean="0"/>
              <a:t>&gt; Example 1</a:t>
            </a:r>
            <a:endParaRPr lang="en-US" sz="1800" dirty="0"/>
          </a:p>
        </p:txBody>
      </p:sp>
      <p:sp>
        <p:nvSpPr>
          <p:cNvPr id="3" name="Content Placeholder 2"/>
          <p:cNvSpPr>
            <a:spLocks noGrp="1"/>
          </p:cNvSpPr>
          <p:nvPr>
            <p:ph idx="1"/>
          </p:nvPr>
        </p:nvSpPr>
        <p:spPr>
          <a:xfrm>
            <a:off x="1245604" y="1219200"/>
            <a:ext cx="6477000" cy="4572000"/>
          </a:xfrm>
        </p:spPr>
        <p:txBody>
          <a:bodyPr>
            <a:normAutofit/>
          </a:bodyPr>
          <a:lstStyle/>
          <a:p>
            <a:pPr marL="0" indent="0" defTabSz="931774">
              <a:buNone/>
              <a:defRPr/>
            </a:pPr>
            <a:r>
              <a:rPr lang="en-US" sz="2400" dirty="0" smtClean="0"/>
              <a:t>Example 1:</a:t>
            </a:r>
          </a:p>
          <a:p>
            <a:pPr marL="0" indent="0" defTabSz="931774">
              <a:buNone/>
              <a:defRPr/>
            </a:pPr>
            <a:r>
              <a:rPr lang="en-US" sz="2400" dirty="0" smtClean="0"/>
              <a:t>Pregnant mother applies for PE for herself and one child. Her boyfriend is also in the home.  He is the father of her child and the unborn.     </a:t>
            </a:r>
          </a:p>
          <a:p>
            <a:pPr marL="0" indent="0" defTabSz="931774">
              <a:buNone/>
              <a:defRPr/>
            </a:pPr>
            <a:endParaRPr lang="en-US" sz="2400" dirty="0" smtClean="0"/>
          </a:p>
          <a:p>
            <a:pPr marL="0" indent="0" defTabSz="931774">
              <a:buNone/>
              <a:defRPr/>
            </a:pPr>
            <a:r>
              <a:rPr lang="en-US" sz="2400" dirty="0" smtClean="0"/>
              <a:t>Who is your Primary Applicant?  </a:t>
            </a:r>
          </a:p>
          <a:p>
            <a:pPr marL="0" indent="0" defTabSz="931774">
              <a:buNone/>
              <a:defRPr/>
            </a:pPr>
            <a:r>
              <a:rPr lang="en-US" sz="2400" dirty="0" smtClean="0"/>
              <a:t>How many PE Tools are completed?  </a:t>
            </a:r>
          </a:p>
          <a:p>
            <a:pPr marL="0" indent="0" defTabSz="931774">
              <a:buNone/>
              <a:defRPr/>
            </a:pPr>
            <a:r>
              <a:rPr lang="en-US" sz="2400" dirty="0" smtClean="0"/>
              <a:t>What order are the PE Tools completed?</a:t>
            </a:r>
          </a:p>
          <a:p>
            <a:pPr marL="0" indent="0" defTabSz="931774">
              <a:buNone/>
              <a:defRPr/>
            </a:pPr>
            <a:r>
              <a:rPr lang="en-US" sz="2400" dirty="0" smtClean="0"/>
              <a:t>Whose income is used for the PE PW?</a:t>
            </a:r>
          </a:p>
          <a:p>
            <a:pPr marL="0" indent="0" defTabSz="931774">
              <a:buNone/>
              <a:defRPr/>
            </a:pPr>
            <a:r>
              <a:rPr lang="en-US" sz="2400" dirty="0" smtClean="0"/>
              <a:t>Whose income is used for the PE Child?  </a:t>
            </a:r>
          </a:p>
          <a:p>
            <a:pPr marL="0" indent="0" defTabSz="931774">
              <a:buNone/>
              <a:defRPr/>
            </a:pPr>
            <a:endParaRPr lang="en-US" sz="2400" dirty="0" smtClean="0"/>
          </a:p>
        </p:txBody>
      </p:sp>
    </p:spTree>
    <p:extLst>
      <p:ext uri="{BB962C8B-B14F-4D97-AF65-F5344CB8AC3E}">
        <p14:creationId xmlns:p14="http://schemas.microsoft.com/office/powerpoint/2010/main" val="18819403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103</a:t>
            </a:fld>
            <a:endParaRPr lang="en-US"/>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Lesson 10: Scenarios </a:t>
            </a:r>
            <a:r>
              <a:rPr lang="en-US" sz="1800" dirty="0" smtClean="0"/>
              <a:t>&gt; Example 1</a:t>
            </a:r>
            <a:endParaRPr lang="en-US" sz="1800" dirty="0"/>
          </a:p>
        </p:txBody>
      </p:sp>
      <p:sp>
        <p:nvSpPr>
          <p:cNvPr id="3" name="Content Placeholder 2"/>
          <p:cNvSpPr>
            <a:spLocks noGrp="1"/>
          </p:cNvSpPr>
          <p:nvPr>
            <p:ph idx="1"/>
          </p:nvPr>
        </p:nvSpPr>
        <p:spPr>
          <a:xfrm>
            <a:off x="1245604" y="1219200"/>
            <a:ext cx="6477000" cy="4572000"/>
          </a:xfrm>
        </p:spPr>
        <p:txBody>
          <a:bodyPr>
            <a:normAutofit/>
          </a:bodyPr>
          <a:lstStyle/>
          <a:p>
            <a:pPr marL="0" indent="0" defTabSz="931774">
              <a:buNone/>
              <a:defRPr/>
            </a:pPr>
            <a:r>
              <a:rPr lang="en-US" sz="2400" dirty="0" smtClean="0"/>
              <a:t>Example 2:</a:t>
            </a:r>
          </a:p>
          <a:p>
            <a:pPr marL="0" indent="0" defTabSz="931774">
              <a:buNone/>
              <a:defRPr/>
            </a:pPr>
            <a:r>
              <a:rPr lang="en-US" sz="2400" dirty="0" smtClean="0"/>
              <a:t>Grandmother applies for PE for her three grandchildren.       </a:t>
            </a:r>
          </a:p>
          <a:p>
            <a:pPr marL="0" indent="0" defTabSz="931774">
              <a:buNone/>
              <a:defRPr/>
            </a:pPr>
            <a:endParaRPr lang="en-US" sz="2400" dirty="0" smtClean="0"/>
          </a:p>
          <a:p>
            <a:pPr marL="0" indent="0" defTabSz="931774">
              <a:buNone/>
              <a:defRPr/>
            </a:pPr>
            <a:r>
              <a:rPr lang="en-US" sz="2400" dirty="0" smtClean="0"/>
              <a:t>Who is your Primary Applicant?  </a:t>
            </a:r>
          </a:p>
          <a:p>
            <a:pPr marL="0" indent="0" defTabSz="931774">
              <a:buNone/>
              <a:defRPr/>
            </a:pPr>
            <a:r>
              <a:rPr lang="en-US" sz="2400" dirty="0" smtClean="0"/>
              <a:t>How many PE Tools are completed?  </a:t>
            </a:r>
          </a:p>
          <a:p>
            <a:pPr marL="0" indent="0" defTabSz="931774">
              <a:buNone/>
              <a:defRPr/>
            </a:pPr>
            <a:r>
              <a:rPr lang="en-US" sz="2400" dirty="0" smtClean="0"/>
              <a:t>What order are the PE Tools completed?</a:t>
            </a:r>
          </a:p>
          <a:p>
            <a:pPr marL="0" indent="0" defTabSz="931774">
              <a:buNone/>
              <a:defRPr/>
            </a:pPr>
            <a:r>
              <a:rPr lang="en-US" sz="2400" dirty="0" smtClean="0"/>
              <a:t>Whose income is used for the PE Children?  </a:t>
            </a:r>
          </a:p>
          <a:p>
            <a:pPr marL="0" indent="0" defTabSz="931774">
              <a:buNone/>
              <a:defRPr/>
            </a:pPr>
            <a:endParaRPr lang="en-US" sz="2400" dirty="0" smtClean="0"/>
          </a:p>
        </p:txBody>
      </p:sp>
    </p:spTree>
    <p:extLst>
      <p:ext uri="{BB962C8B-B14F-4D97-AF65-F5344CB8AC3E}">
        <p14:creationId xmlns:p14="http://schemas.microsoft.com/office/powerpoint/2010/main" val="297292101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104</a:t>
            </a:fld>
            <a:endParaRPr lang="en-US"/>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Lesson 10: Scenarios </a:t>
            </a:r>
            <a:r>
              <a:rPr lang="en-US" sz="1800" dirty="0" smtClean="0"/>
              <a:t>&gt; Example 1</a:t>
            </a:r>
            <a:endParaRPr lang="en-US" sz="1800" dirty="0"/>
          </a:p>
        </p:txBody>
      </p:sp>
      <p:sp>
        <p:nvSpPr>
          <p:cNvPr id="3" name="Content Placeholder 2"/>
          <p:cNvSpPr>
            <a:spLocks noGrp="1"/>
          </p:cNvSpPr>
          <p:nvPr>
            <p:ph idx="1"/>
          </p:nvPr>
        </p:nvSpPr>
        <p:spPr>
          <a:xfrm>
            <a:off x="1245604" y="1219200"/>
            <a:ext cx="6477000" cy="4572000"/>
          </a:xfrm>
        </p:spPr>
        <p:txBody>
          <a:bodyPr>
            <a:normAutofit/>
          </a:bodyPr>
          <a:lstStyle/>
          <a:p>
            <a:pPr marL="0" indent="0" defTabSz="931774">
              <a:buNone/>
              <a:defRPr/>
            </a:pPr>
            <a:r>
              <a:rPr lang="en-US" sz="2400" dirty="0" smtClean="0"/>
              <a:t>Example 3:</a:t>
            </a:r>
          </a:p>
          <a:p>
            <a:pPr marL="0" indent="0" defTabSz="931774">
              <a:buNone/>
              <a:defRPr/>
            </a:pPr>
            <a:r>
              <a:rPr lang="en-US" sz="2400" dirty="0" smtClean="0"/>
              <a:t>Mom applies for PE for her two children.  Mom is married.  Her husband is not the biological father of her children.  </a:t>
            </a:r>
          </a:p>
          <a:p>
            <a:pPr marL="0" indent="0" defTabSz="931774">
              <a:buNone/>
              <a:defRPr/>
            </a:pPr>
            <a:endParaRPr lang="en-US" sz="2400" dirty="0" smtClean="0"/>
          </a:p>
          <a:p>
            <a:pPr marL="0" indent="0" defTabSz="931774">
              <a:buNone/>
              <a:defRPr/>
            </a:pPr>
            <a:r>
              <a:rPr lang="en-US" sz="2400" dirty="0" smtClean="0"/>
              <a:t>Who is your Primary Applicant?  </a:t>
            </a:r>
          </a:p>
          <a:p>
            <a:pPr marL="0" indent="0" defTabSz="931774">
              <a:buNone/>
              <a:defRPr/>
            </a:pPr>
            <a:r>
              <a:rPr lang="en-US" sz="2400" dirty="0" smtClean="0"/>
              <a:t>How many PE Tools are completed?  </a:t>
            </a:r>
          </a:p>
          <a:p>
            <a:pPr marL="0" indent="0" defTabSz="931774">
              <a:buNone/>
              <a:defRPr/>
            </a:pPr>
            <a:r>
              <a:rPr lang="en-US" sz="2400" dirty="0" smtClean="0"/>
              <a:t>What order are the PE Tools completed?</a:t>
            </a:r>
          </a:p>
          <a:p>
            <a:pPr marL="0" indent="0" defTabSz="931774">
              <a:buNone/>
              <a:defRPr/>
            </a:pPr>
            <a:r>
              <a:rPr lang="en-US" sz="2400" dirty="0" smtClean="0"/>
              <a:t>Whose income is used for the PE Children?  </a:t>
            </a:r>
          </a:p>
          <a:p>
            <a:pPr marL="0" indent="0" defTabSz="931774">
              <a:buNone/>
              <a:defRPr/>
            </a:pPr>
            <a:endParaRPr lang="en-US" sz="2400" dirty="0" smtClean="0"/>
          </a:p>
        </p:txBody>
      </p:sp>
    </p:spTree>
    <p:extLst>
      <p:ext uri="{BB962C8B-B14F-4D97-AF65-F5344CB8AC3E}">
        <p14:creationId xmlns:p14="http://schemas.microsoft.com/office/powerpoint/2010/main" val="256021486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105</a:t>
            </a:fld>
            <a:endParaRPr lang="en-US"/>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Lesson 10: Scenarios </a:t>
            </a:r>
            <a:r>
              <a:rPr lang="en-US" sz="1800" dirty="0" smtClean="0"/>
              <a:t>&gt; Example 1</a:t>
            </a:r>
            <a:endParaRPr lang="en-US" sz="1800" dirty="0"/>
          </a:p>
        </p:txBody>
      </p:sp>
      <p:sp>
        <p:nvSpPr>
          <p:cNvPr id="3" name="Content Placeholder 2"/>
          <p:cNvSpPr>
            <a:spLocks noGrp="1"/>
          </p:cNvSpPr>
          <p:nvPr>
            <p:ph idx="1"/>
          </p:nvPr>
        </p:nvSpPr>
        <p:spPr>
          <a:xfrm>
            <a:off x="1245604" y="1219200"/>
            <a:ext cx="6477000" cy="4572000"/>
          </a:xfrm>
        </p:spPr>
        <p:txBody>
          <a:bodyPr>
            <a:normAutofit/>
          </a:bodyPr>
          <a:lstStyle/>
          <a:p>
            <a:pPr marL="0" indent="0" defTabSz="931774">
              <a:buNone/>
              <a:defRPr/>
            </a:pPr>
            <a:r>
              <a:rPr lang="en-US" sz="2400" dirty="0" smtClean="0"/>
              <a:t>Example 4:</a:t>
            </a:r>
          </a:p>
          <a:p>
            <a:pPr marL="0" indent="0" defTabSz="931774">
              <a:buNone/>
              <a:defRPr/>
            </a:pPr>
            <a:r>
              <a:rPr lang="en-US" sz="2400" dirty="0" smtClean="0"/>
              <a:t>22 year old applies for PE PW for herself.  She is pregnant with twins.  Her mother and father claim her as a tax dependent.  </a:t>
            </a:r>
          </a:p>
          <a:p>
            <a:pPr marL="0" indent="0" defTabSz="931774">
              <a:buNone/>
              <a:defRPr/>
            </a:pPr>
            <a:endParaRPr lang="en-US" sz="2400" dirty="0" smtClean="0"/>
          </a:p>
          <a:p>
            <a:pPr marL="0" indent="0" defTabSz="931774">
              <a:buNone/>
              <a:defRPr/>
            </a:pPr>
            <a:r>
              <a:rPr lang="en-US" sz="2400" dirty="0" smtClean="0"/>
              <a:t>Who is your Primary Applicant?  </a:t>
            </a:r>
          </a:p>
          <a:p>
            <a:pPr marL="0" indent="0" defTabSz="931774">
              <a:buNone/>
              <a:defRPr/>
            </a:pPr>
            <a:r>
              <a:rPr lang="en-US" sz="2400" dirty="0" smtClean="0"/>
              <a:t>How many PE Tools are completed?  </a:t>
            </a:r>
          </a:p>
          <a:p>
            <a:pPr marL="0" indent="0" defTabSz="931774">
              <a:buNone/>
              <a:defRPr/>
            </a:pPr>
            <a:r>
              <a:rPr lang="en-US" sz="2400" dirty="0" smtClean="0"/>
              <a:t>What order are the PE Tools completed?</a:t>
            </a:r>
          </a:p>
          <a:p>
            <a:pPr marL="0" indent="0" defTabSz="931774">
              <a:buNone/>
              <a:defRPr/>
            </a:pPr>
            <a:r>
              <a:rPr lang="en-US" sz="2400" dirty="0" smtClean="0"/>
              <a:t>Whose income is used for the PE PW?</a:t>
            </a:r>
          </a:p>
          <a:p>
            <a:pPr marL="0" indent="0" defTabSz="931774">
              <a:buNone/>
              <a:defRPr/>
            </a:pPr>
            <a:endParaRPr lang="en-US" sz="2400" dirty="0" smtClean="0"/>
          </a:p>
        </p:txBody>
      </p:sp>
    </p:spTree>
    <p:extLst>
      <p:ext uri="{BB962C8B-B14F-4D97-AF65-F5344CB8AC3E}">
        <p14:creationId xmlns:p14="http://schemas.microsoft.com/office/powerpoint/2010/main" val="203978045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Presumptive Eligibility: ILT</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Wrap up</a:t>
            </a:r>
            <a:endParaRPr lang="en-US" dirty="0"/>
          </a:p>
        </p:txBody>
      </p:sp>
      <p:sp>
        <p:nvSpPr>
          <p:cNvPr id="9" name="Content Placeholder 8"/>
          <p:cNvSpPr>
            <a:spLocks noGrp="1"/>
          </p:cNvSpPr>
          <p:nvPr>
            <p:ph idx="1"/>
          </p:nvPr>
        </p:nvSpPr>
        <p:spPr>
          <a:xfrm>
            <a:off x="152400" y="2362199"/>
            <a:ext cx="6477000" cy="2209801"/>
          </a:xfrm>
        </p:spPr>
        <p:txBody>
          <a:bodyPr>
            <a:normAutofit/>
          </a:bodyPr>
          <a:lstStyle/>
          <a:p>
            <a:pPr marL="0" indent="0">
              <a:buNone/>
            </a:pPr>
            <a:r>
              <a:rPr lang="en-US" dirty="0" smtClean="0"/>
              <a:t>The PE Program remains instrumental in linking up eligible children and pregnant women to ongoing KanCare coverage.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106</a:t>
            </a:fld>
            <a:endParaRPr lang="en-US" dirty="0"/>
          </a:p>
        </p:txBody>
      </p:sp>
    </p:spTree>
    <p:extLst>
      <p:ext uri="{BB962C8B-B14F-4D97-AF65-F5344CB8AC3E}">
        <p14:creationId xmlns:p14="http://schemas.microsoft.com/office/powerpoint/2010/main" val="18900902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Presumptive Eligibility: ILT</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Wrap up</a:t>
            </a:r>
            <a:endParaRPr lang="en-US" dirty="0"/>
          </a:p>
        </p:txBody>
      </p:sp>
      <p:sp>
        <p:nvSpPr>
          <p:cNvPr id="9" name="Content Placeholder 8"/>
          <p:cNvSpPr>
            <a:spLocks noGrp="1"/>
          </p:cNvSpPr>
          <p:nvPr>
            <p:ph idx="1"/>
          </p:nvPr>
        </p:nvSpPr>
        <p:spPr>
          <a:xfrm>
            <a:off x="304800" y="1905000"/>
            <a:ext cx="6477000" cy="3124200"/>
          </a:xfrm>
        </p:spPr>
        <p:txBody>
          <a:bodyPr>
            <a:normAutofit lnSpcReduction="10000"/>
          </a:bodyPr>
          <a:lstStyle/>
          <a:p>
            <a:pPr marL="0" indent="0">
              <a:buNone/>
            </a:pPr>
            <a:r>
              <a:rPr lang="en-US" dirty="0" smtClean="0"/>
              <a:t>In this course</a:t>
            </a:r>
            <a:r>
              <a:rPr lang="en-US" dirty="0"/>
              <a:t>, </a:t>
            </a:r>
            <a:r>
              <a:rPr lang="en-US" dirty="0" smtClean="0"/>
              <a:t>we learned about:  </a:t>
            </a:r>
            <a:endParaRPr lang="en-US" dirty="0"/>
          </a:p>
          <a:p>
            <a:r>
              <a:rPr lang="en-US" dirty="0"/>
              <a:t>Goals of Presumptive Eligibility</a:t>
            </a:r>
          </a:p>
          <a:p>
            <a:r>
              <a:rPr lang="en-US" dirty="0"/>
              <a:t>General Eligibility Requirements </a:t>
            </a:r>
          </a:p>
          <a:p>
            <a:r>
              <a:rPr lang="en-US" dirty="0"/>
              <a:t>Policies that apply to each of the presumptive eligibility groups</a:t>
            </a:r>
          </a:p>
          <a:p>
            <a:r>
              <a:rPr lang="en-US" dirty="0"/>
              <a:t>Possible Outcomes of PE and KanCare</a:t>
            </a:r>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107</a:t>
            </a:fld>
            <a:endParaRPr lang="en-US" dirty="0"/>
          </a:p>
        </p:txBody>
      </p:sp>
    </p:spTree>
    <p:extLst>
      <p:ext uri="{BB962C8B-B14F-4D97-AF65-F5344CB8AC3E}">
        <p14:creationId xmlns:p14="http://schemas.microsoft.com/office/powerpoint/2010/main" val="42304231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108</a:t>
            </a:fld>
            <a:endParaRPr lang="en-US"/>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Wrap up &gt; Ongoing Support </a:t>
            </a:r>
            <a:endParaRPr lang="en-US" sz="1800" dirty="0"/>
          </a:p>
        </p:txBody>
      </p:sp>
      <p:sp>
        <p:nvSpPr>
          <p:cNvPr id="3" name="Content Placeholder 2"/>
          <p:cNvSpPr>
            <a:spLocks noGrp="1"/>
          </p:cNvSpPr>
          <p:nvPr>
            <p:ph idx="1"/>
          </p:nvPr>
        </p:nvSpPr>
        <p:spPr>
          <a:xfrm>
            <a:off x="1245604" y="1219200"/>
            <a:ext cx="6477000" cy="4572000"/>
          </a:xfrm>
        </p:spPr>
        <p:txBody>
          <a:bodyPr>
            <a:normAutofit/>
          </a:bodyPr>
          <a:lstStyle/>
          <a:p>
            <a:pPr marL="0" indent="0" defTabSz="931774">
              <a:buNone/>
              <a:defRPr/>
            </a:pPr>
            <a:r>
              <a:rPr lang="en-US" sz="2400" dirty="0" smtClean="0"/>
              <a:t>For ongoing support related to the PE Program, use the following resources.  </a:t>
            </a:r>
          </a:p>
          <a:p>
            <a:pPr marL="0" indent="0" defTabSz="931774">
              <a:buNone/>
              <a:defRPr/>
            </a:pPr>
            <a:endParaRPr lang="en-US" sz="2400" dirty="0"/>
          </a:p>
          <a:p>
            <a:pPr marL="0" indent="0" defTabSz="931774">
              <a:buNone/>
              <a:defRPr/>
            </a:pPr>
            <a:r>
              <a:rPr lang="en-US" sz="2400" b="1" dirty="0" smtClean="0"/>
              <a:t>KEES Help Desk</a:t>
            </a:r>
            <a:endParaRPr lang="en-US" sz="2400" dirty="0" smtClean="0"/>
          </a:p>
          <a:p>
            <a:pPr marL="0" indent="0" defTabSz="931774">
              <a:buNone/>
              <a:defRPr/>
            </a:pPr>
            <a:r>
              <a:rPr lang="en-US" sz="2400" dirty="0" smtClean="0"/>
              <a:t>For questions regarding the PE Tool, which would include passwords, access, completing the tool, questions about submitting, etc. should be directed to the KEES Help Desk at </a:t>
            </a:r>
          </a:p>
          <a:p>
            <a:pPr marL="0" indent="0" algn="ctr" defTabSz="931774">
              <a:buNone/>
              <a:defRPr/>
            </a:pPr>
            <a:r>
              <a:rPr lang="en-US" sz="3200" dirty="0" smtClean="0"/>
              <a:t>1-877-782-7358</a:t>
            </a:r>
          </a:p>
          <a:p>
            <a:pPr marL="0" indent="0" defTabSz="931774">
              <a:buNone/>
              <a:defRPr/>
            </a:pPr>
            <a:endParaRPr lang="en-US" sz="2400" dirty="0" smtClean="0"/>
          </a:p>
          <a:p>
            <a:pPr marL="0" indent="0" defTabSz="931774">
              <a:buNone/>
              <a:defRPr/>
            </a:pPr>
            <a:endParaRPr lang="en-US" sz="2400" dirty="0" smtClean="0"/>
          </a:p>
        </p:txBody>
      </p:sp>
    </p:spTree>
    <p:extLst>
      <p:ext uri="{BB962C8B-B14F-4D97-AF65-F5344CB8AC3E}">
        <p14:creationId xmlns:p14="http://schemas.microsoft.com/office/powerpoint/2010/main" val="100809218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109</a:t>
            </a:fld>
            <a:endParaRPr lang="en-US"/>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Wrap up &gt; Ongoing Support </a:t>
            </a:r>
            <a:endParaRPr lang="en-US" sz="1800" dirty="0"/>
          </a:p>
        </p:txBody>
      </p:sp>
      <p:sp>
        <p:nvSpPr>
          <p:cNvPr id="3" name="Content Placeholder 2"/>
          <p:cNvSpPr>
            <a:spLocks noGrp="1"/>
          </p:cNvSpPr>
          <p:nvPr>
            <p:ph idx="1"/>
          </p:nvPr>
        </p:nvSpPr>
        <p:spPr>
          <a:xfrm>
            <a:off x="1245604" y="1219200"/>
            <a:ext cx="6477000" cy="4572000"/>
          </a:xfrm>
        </p:spPr>
        <p:txBody>
          <a:bodyPr>
            <a:normAutofit fontScale="92500" lnSpcReduction="20000"/>
          </a:bodyPr>
          <a:lstStyle/>
          <a:p>
            <a:pPr marL="0" indent="0" defTabSz="931774">
              <a:buNone/>
              <a:defRPr/>
            </a:pPr>
            <a:r>
              <a:rPr lang="en-US" sz="2600" b="1" dirty="0" smtClean="0"/>
              <a:t>PE Policy </a:t>
            </a:r>
          </a:p>
          <a:p>
            <a:pPr marL="0" indent="0" defTabSz="931774">
              <a:buNone/>
              <a:defRPr/>
            </a:pPr>
            <a:r>
              <a:rPr lang="en-US" sz="2400" dirty="0" smtClean="0"/>
              <a:t>For questions regarding PE policies or management of the PE program, please contact;  </a:t>
            </a:r>
          </a:p>
          <a:p>
            <a:pPr marL="0" indent="0" defTabSz="931774">
              <a:buNone/>
              <a:defRPr/>
            </a:pPr>
            <a:endParaRPr lang="en-US" sz="2400" dirty="0"/>
          </a:p>
          <a:p>
            <a:pPr marL="0" indent="0" defTabSz="931774">
              <a:buNone/>
              <a:defRPr/>
            </a:pPr>
            <a:r>
              <a:rPr lang="en-US" sz="2400" dirty="0" smtClean="0"/>
              <a:t>Allison Miller  </a:t>
            </a:r>
          </a:p>
          <a:p>
            <a:pPr marL="0" indent="0" defTabSz="931774">
              <a:buNone/>
              <a:defRPr/>
            </a:pPr>
            <a:r>
              <a:rPr lang="en-US" sz="2400" dirty="0" smtClean="0">
                <a:hlinkClick r:id="rId3"/>
              </a:rPr>
              <a:t>Amiller@kdheks.gov</a:t>
            </a:r>
            <a:r>
              <a:rPr lang="en-US" sz="2400" dirty="0" smtClean="0"/>
              <a:t> </a:t>
            </a:r>
          </a:p>
          <a:p>
            <a:pPr marL="0" indent="0" defTabSz="931774">
              <a:buNone/>
              <a:defRPr/>
            </a:pPr>
            <a:r>
              <a:rPr lang="en-US" sz="2400" dirty="0" smtClean="0"/>
              <a:t>(785) 291-3881</a:t>
            </a:r>
          </a:p>
          <a:p>
            <a:pPr marL="0" indent="0" defTabSz="931774">
              <a:buNone/>
              <a:defRPr/>
            </a:pPr>
            <a:endParaRPr lang="en-US" sz="2400" dirty="0" smtClean="0"/>
          </a:p>
          <a:p>
            <a:pPr marL="0" indent="0" defTabSz="931774">
              <a:buNone/>
              <a:defRPr/>
            </a:pPr>
            <a:r>
              <a:rPr lang="en-US" sz="2400" dirty="0" smtClean="0"/>
              <a:t>and </a:t>
            </a:r>
          </a:p>
          <a:p>
            <a:pPr marL="0" indent="0" defTabSz="931774">
              <a:buNone/>
              <a:defRPr/>
            </a:pPr>
            <a:endParaRPr lang="en-US" sz="2400" dirty="0" smtClean="0"/>
          </a:p>
          <a:p>
            <a:pPr marL="0" indent="0" defTabSz="931774">
              <a:buNone/>
              <a:defRPr/>
            </a:pPr>
            <a:r>
              <a:rPr lang="en-US" sz="2400" dirty="0" smtClean="0"/>
              <a:t>Christie Jacox</a:t>
            </a:r>
          </a:p>
          <a:p>
            <a:pPr marL="0" indent="0" defTabSz="931774">
              <a:buNone/>
              <a:defRPr/>
            </a:pPr>
            <a:r>
              <a:rPr lang="en-US" sz="2400" dirty="0" smtClean="0">
                <a:hlinkClick r:id="rId4"/>
              </a:rPr>
              <a:t>Cjacox@kdheks.gov</a:t>
            </a:r>
            <a:endParaRPr lang="en-US" sz="2400" dirty="0" smtClean="0"/>
          </a:p>
          <a:p>
            <a:pPr marL="0" indent="0" defTabSz="931774">
              <a:buNone/>
              <a:defRPr/>
            </a:pPr>
            <a:r>
              <a:rPr lang="en-US" sz="2400" dirty="0" smtClean="0"/>
              <a:t>(785) 338-4544</a:t>
            </a:r>
          </a:p>
          <a:p>
            <a:pPr marL="0" indent="0" defTabSz="931774">
              <a:buNone/>
              <a:defRPr/>
            </a:pPr>
            <a:endParaRPr lang="en-US" sz="2400" dirty="0" smtClean="0"/>
          </a:p>
        </p:txBody>
      </p:sp>
    </p:spTree>
    <p:extLst>
      <p:ext uri="{BB962C8B-B14F-4D97-AF65-F5344CB8AC3E}">
        <p14:creationId xmlns:p14="http://schemas.microsoft.com/office/powerpoint/2010/main" val="1927992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 &gt; Qualified Entity Role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11</a:t>
            </a:fld>
            <a:endParaRPr lang="en-US"/>
          </a:p>
        </p:txBody>
      </p:sp>
      <p:sp>
        <p:nvSpPr>
          <p:cNvPr id="6" name="Content Placeholder 7"/>
          <p:cNvSpPr txBox="1">
            <a:spLocks/>
          </p:cNvSpPr>
          <p:nvPr/>
        </p:nvSpPr>
        <p:spPr>
          <a:xfrm>
            <a:off x="694661" y="1098698"/>
            <a:ext cx="7772400" cy="3886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smtClean="0"/>
              <a:t>The role of the QE staff includes the following:  </a:t>
            </a:r>
            <a:br>
              <a:rPr lang="en-US" sz="2400" dirty="0" smtClean="0"/>
            </a:br>
            <a:endParaRPr lang="en-US" sz="2400" dirty="0" smtClean="0"/>
          </a:p>
          <a:p>
            <a:r>
              <a:rPr lang="en-US" sz="2000" dirty="0" smtClean="0"/>
              <a:t>Assisting families with completing the KanCare application process.  </a:t>
            </a:r>
          </a:p>
          <a:p>
            <a:r>
              <a:rPr lang="en-US" sz="2000" dirty="0" smtClean="0"/>
              <a:t>Submitting all required supporting documentation to the Clearinghouse. </a:t>
            </a:r>
          </a:p>
          <a:p>
            <a:r>
              <a:rPr lang="en-US" sz="2000" dirty="0" smtClean="0"/>
              <a:t>Keeping current on information requested by the Clearinghouse to determine ongoing eligibility. </a:t>
            </a:r>
          </a:p>
          <a:p>
            <a:r>
              <a:rPr lang="en-US" sz="2000" dirty="0" smtClean="0"/>
              <a:t>Obtaining the necessary verifications and submitting it to the Clearinghouse. </a:t>
            </a:r>
          </a:p>
          <a:p>
            <a:r>
              <a:rPr lang="en-US" sz="2000" dirty="0" smtClean="0"/>
              <a:t>Contacting the Clearinghouse when questions arise regarding a specific case or how it was determined. </a:t>
            </a:r>
          </a:p>
          <a:p>
            <a:r>
              <a:rPr lang="en-US" sz="2000" dirty="0" smtClean="0"/>
              <a:t>Serving as an advocate for PE families. </a:t>
            </a:r>
          </a:p>
          <a:p>
            <a:r>
              <a:rPr lang="en-US" sz="2000" dirty="0" smtClean="0"/>
              <a:t>Serving as a bridge between PE families and the Clearinghouse.   </a:t>
            </a:r>
            <a:endParaRPr lang="en-US" sz="2000" dirty="0"/>
          </a:p>
          <a:p>
            <a:pPr marL="0" indent="0">
              <a:buNone/>
            </a:pPr>
            <a:endParaRPr lang="en-US" sz="2000" dirty="0" smtClean="0"/>
          </a:p>
        </p:txBody>
      </p:sp>
    </p:spTree>
    <p:extLst>
      <p:ext uri="{BB962C8B-B14F-4D97-AF65-F5344CB8AC3E}">
        <p14:creationId xmlns:p14="http://schemas.microsoft.com/office/powerpoint/2010/main" val="12849771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110</a:t>
            </a:fld>
            <a:endParaRPr lang="en-US"/>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Wrap up &gt; Ongoing Support </a:t>
            </a:r>
            <a:endParaRPr lang="en-US" sz="1800" dirty="0"/>
          </a:p>
        </p:txBody>
      </p:sp>
      <p:sp>
        <p:nvSpPr>
          <p:cNvPr id="3" name="Content Placeholder 2"/>
          <p:cNvSpPr>
            <a:spLocks noGrp="1"/>
          </p:cNvSpPr>
          <p:nvPr>
            <p:ph idx="1"/>
          </p:nvPr>
        </p:nvSpPr>
        <p:spPr>
          <a:xfrm>
            <a:off x="1245604" y="1219200"/>
            <a:ext cx="6477000" cy="4572000"/>
          </a:xfrm>
        </p:spPr>
        <p:txBody>
          <a:bodyPr>
            <a:normAutofit fontScale="85000" lnSpcReduction="20000"/>
          </a:bodyPr>
          <a:lstStyle/>
          <a:p>
            <a:pPr marL="0" indent="0" defTabSz="931774">
              <a:buNone/>
              <a:defRPr/>
            </a:pPr>
            <a:r>
              <a:rPr lang="en-US" sz="2600" b="1" dirty="0" smtClean="0"/>
              <a:t>PE Clearinghouse  </a:t>
            </a:r>
          </a:p>
          <a:p>
            <a:pPr marL="0" indent="0" defTabSz="931774">
              <a:buNone/>
              <a:defRPr/>
            </a:pPr>
            <a:r>
              <a:rPr lang="en-US" dirty="0"/>
              <a:t>To confirm receipt of documentation for a PE application, or if you have questions about a specific PE determination, please contact;  </a:t>
            </a:r>
          </a:p>
          <a:p>
            <a:pPr marL="0" indent="0" defTabSz="931774">
              <a:buNone/>
              <a:defRPr/>
            </a:pPr>
            <a:endParaRPr lang="en-US" dirty="0"/>
          </a:p>
          <a:p>
            <a:pPr marL="0" indent="0" defTabSz="931774">
              <a:buNone/>
              <a:defRPr/>
            </a:pPr>
            <a:r>
              <a:rPr lang="en-US" dirty="0"/>
              <a:t>Melanie Knebel   </a:t>
            </a:r>
          </a:p>
          <a:p>
            <a:pPr marL="0" indent="0" defTabSz="931774">
              <a:buNone/>
              <a:defRPr/>
            </a:pPr>
            <a:r>
              <a:rPr lang="en-US" dirty="0">
                <a:hlinkClick r:id="rId3"/>
              </a:rPr>
              <a:t>MelanieMKnebel@Maximus.com</a:t>
            </a:r>
            <a:r>
              <a:rPr lang="en-US" dirty="0"/>
              <a:t>  </a:t>
            </a:r>
          </a:p>
          <a:p>
            <a:pPr marL="0" indent="0" defTabSz="931774">
              <a:buNone/>
              <a:defRPr/>
            </a:pPr>
            <a:r>
              <a:rPr lang="en-US" dirty="0"/>
              <a:t>(785) 338-5056</a:t>
            </a:r>
          </a:p>
          <a:p>
            <a:pPr marL="0" indent="0" defTabSz="931774">
              <a:buNone/>
              <a:defRPr/>
            </a:pPr>
            <a:endParaRPr lang="en-US" dirty="0"/>
          </a:p>
          <a:p>
            <a:pPr marL="0" indent="0" defTabSz="931774">
              <a:buNone/>
              <a:defRPr/>
            </a:pPr>
            <a:r>
              <a:rPr lang="en-US" dirty="0"/>
              <a:t>and </a:t>
            </a:r>
          </a:p>
          <a:p>
            <a:pPr marL="0" indent="0" defTabSz="931774">
              <a:buNone/>
              <a:defRPr/>
            </a:pPr>
            <a:endParaRPr lang="en-US" dirty="0"/>
          </a:p>
          <a:p>
            <a:pPr marL="0" indent="0" defTabSz="931774">
              <a:buNone/>
              <a:defRPr/>
            </a:pPr>
            <a:r>
              <a:rPr lang="en-US" dirty="0"/>
              <a:t>Staci </a:t>
            </a:r>
            <a:r>
              <a:rPr lang="en-US" dirty="0" err="1"/>
              <a:t>Manis</a:t>
            </a:r>
            <a:r>
              <a:rPr lang="en-US" dirty="0"/>
              <a:t> </a:t>
            </a:r>
          </a:p>
          <a:p>
            <a:pPr marL="0" indent="0" defTabSz="931774">
              <a:buNone/>
              <a:defRPr/>
            </a:pPr>
            <a:r>
              <a:rPr lang="en-US" dirty="0">
                <a:hlinkClick r:id="rId4"/>
              </a:rPr>
              <a:t>StaciLManis@Maximus.com</a:t>
            </a:r>
            <a:r>
              <a:rPr lang="en-US" dirty="0"/>
              <a:t> </a:t>
            </a:r>
          </a:p>
          <a:p>
            <a:pPr marL="0" indent="0" defTabSz="931774">
              <a:buNone/>
              <a:defRPr/>
            </a:pPr>
            <a:r>
              <a:rPr lang="en-US" dirty="0"/>
              <a:t>(785) 338-4301</a:t>
            </a:r>
          </a:p>
          <a:p>
            <a:pPr marL="0" indent="0" defTabSz="931774">
              <a:buNone/>
              <a:defRPr/>
            </a:pPr>
            <a:endParaRPr lang="en-US" sz="2400" dirty="0" smtClean="0"/>
          </a:p>
        </p:txBody>
      </p:sp>
    </p:spTree>
    <p:extLst>
      <p:ext uri="{BB962C8B-B14F-4D97-AF65-F5344CB8AC3E}">
        <p14:creationId xmlns:p14="http://schemas.microsoft.com/office/powerpoint/2010/main" val="115020702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111</a:t>
            </a:fld>
            <a:endParaRPr lang="en-US"/>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Questions</a:t>
            </a:r>
            <a:endParaRPr lang="en-US" sz="1800" dirty="0"/>
          </a:p>
        </p:txBody>
      </p:sp>
      <p:pic>
        <p:nvPicPr>
          <p:cNvPr id="1026" name="Picture 2" descr="http://bowwowblogger.files.wordpress.com/2012/12/dog-question-mark-curious.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2567" y="3407735"/>
            <a:ext cx="2640077" cy="292608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8"/>
          <p:cNvSpPr>
            <a:spLocks noGrp="1"/>
          </p:cNvSpPr>
          <p:nvPr>
            <p:ph idx="1"/>
          </p:nvPr>
        </p:nvSpPr>
        <p:spPr>
          <a:xfrm>
            <a:off x="1295400" y="1447800"/>
            <a:ext cx="6324600" cy="1523999"/>
          </a:xfrm>
        </p:spPr>
        <p:txBody>
          <a:bodyPr>
            <a:normAutofit/>
          </a:bodyPr>
          <a:lstStyle/>
          <a:p>
            <a:pPr marL="0" indent="0">
              <a:buNone/>
            </a:pPr>
            <a:r>
              <a:rPr lang="en-US" sz="2400" dirty="0" smtClean="0"/>
              <a:t>If you have further questions regarding the Presumptive Eligibility training, please email them to </a:t>
            </a:r>
            <a:r>
              <a:rPr lang="en-US" sz="2400" dirty="0" smtClean="0">
                <a:hlinkClick r:id="rId5"/>
              </a:rPr>
              <a:t>Training@KEES.KS.gov</a:t>
            </a:r>
            <a:r>
              <a:rPr lang="en-US" sz="2400" dirty="0" smtClean="0"/>
              <a:t> .   </a:t>
            </a:r>
            <a:endParaRPr lang="en-US" sz="2400" dirty="0"/>
          </a:p>
          <a:p>
            <a:pPr marL="0" indent="0">
              <a:buNone/>
            </a:pPr>
            <a:endParaRPr lang="en-US" sz="2400" dirty="0"/>
          </a:p>
        </p:txBody>
      </p:sp>
    </p:spTree>
    <p:extLst>
      <p:ext uri="{BB962C8B-B14F-4D97-AF65-F5344CB8AC3E}">
        <p14:creationId xmlns:p14="http://schemas.microsoft.com/office/powerpoint/2010/main" val="3040351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 &gt; Summary </a:t>
            </a:r>
            <a:endParaRPr lang="en-US" sz="1600" dirty="0"/>
          </a:p>
        </p:txBody>
      </p:sp>
      <p:sp>
        <p:nvSpPr>
          <p:cNvPr id="3" name="Content Placeholder 2"/>
          <p:cNvSpPr>
            <a:spLocks noGrp="1"/>
          </p:cNvSpPr>
          <p:nvPr>
            <p:ph idx="1"/>
          </p:nvPr>
        </p:nvSpPr>
        <p:spPr>
          <a:xfrm>
            <a:off x="152400" y="1676400"/>
            <a:ext cx="6477000" cy="4419600"/>
          </a:xfrm>
        </p:spPr>
        <p:txBody>
          <a:bodyPr>
            <a:normAutofit/>
          </a:bodyPr>
          <a:lstStyle/>
          <a:p>
            <a:pPr marL="0" indent="0">
              <a:buNone/>
            </a:pPr>
            <a:r>
              <a:rPr lang="en-US" sz="2400" dirty="0" smtClean="0"/>
              <a:t>That completes Lesson 1.  We have now:</a:t>
            </a:r>
          </a:p>
          <a:p>
            <a:pPr marL="0" indent="0">
              <a:buNone/>
            </a:pPr>
            <a:endParaRPr lang="en-US" dirty="0" smtClean="0"/>
          </a:p>
          <a:p>
            <a:pPr lvl="1">
              <a:buFont typeface="Arial" pitchFamily="34" charset="0"/>
              <a:buChar char="•"/>
            </a:pPr>
            <a:r>
              <a:rPr lang="en-US" sz="2000" dirty="0" smtClean="0"/>
              <a:t>Defined Presumptive Eligibility </a:t>
            </a:r>
          </a:p>
          <a:p>
            <a:pPr lvl="1">
              <a:buFont typeface="Arial" pitchFamily="34" charset="0"/>
              <a:buChar char="•"/>
            </a:pPr>
            <a:r>
              <a:rPr lang="en-US" sz="2000" dirty="0" smtClean="0"/>
              <a:t>Reviewed the goals of PE</a:t>
            </a:r>
          </a:p>
          <a:p>
            <a:pPr lvl="1">
              <a:buFont typeface="Arial" pitchFamily="34" charset="0"/>
              <a:buChar char="•"/>
            </a:pPr>
            <a:r>
              <a:rPr lang="en-US" sz="2000" dirty="0" smtClean="0"/>
              <a:t>Outlined the PE Process </a:t>
            </a:r>
          </a:p>
          <a:p>
            <a:pPr lvl="1">
              <a:buFont typeface="Arial" pitchFamily="34" charset="0"/>
              <a:buChar char="•"/>
            </a:pPr>
            <a:r>
              <a:rPr lang="en-US" sz="2000" dirty="0" smtClean="0"/>
              <a:t>Identified the Role of the Qualified Entity staff</a:t>
            </a:r>
          </a:p>
          <a:p>
            <a:pPr marL="457200" lvl="1" indent="0">
              <a:buNone/>
            </a:pPr>
            <a:endParaRPr lang="en-US" dirty="0"/>
          </a:p>
          <a:p>
            <a:pPr marL="0" indent="0">
              <a:buNone/>
            </a:pPr>
            <a:r>
              <a:rPr lang="en-US" sz="2400" dirty="0" smtClean="0"/>
              <a:t>Next, we will discuss the General Eligibility Requirements which all PE applicants must meet.</a:t>
            </a:r>
          </a:p>
        </p:txBody>
      </p:sp>
      <p:sp>
        <p:nvSpPr>
          <p:cNvPr id="4" name="Slide Number Placeholder 3"/>
          <p:cNvSpPr>
            <a:spLocks noGrp="1"/>
          </p:cNvSpPr>
          <p:nvPr>
            <p:ph type="sldNum" sz="quarter" idx="12"/>
          </p:nvPr>
        </p:nvSpPr>
        <p:spPr/>
        <p:txBody>
          <a:bodyPr/>
          <a:lstStyle/>
          <a:p>
            <a:fld id="{908B7E1D-52E2-4F04-9DFE-B1650792F521}" type="slidenum">
              <a:rPr lang="en-US" smtClean="0"/>
              <a:pPr/>
              <a:t>12</a:t>
            </a:fld>
            <a:endParaRPr lang="en-US"/>
          </a:p>
        </p:txBody>
      </p:sp>
    </p:spTree>
    <p:extLst>
      <p:ext uri="{BB962C8B-B14F-4D97-AF65-F5344CB8AC3E}">
        <p14:creationId xmlns:p14="http://schemas.microsoft.com/office/powerpoint/2010/main" val="612315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13</a:t>
            </a:fld>
            <a:endParaRPr lang="en-US" dirty="0"/>
          </a:p>
        </p:txBody>
      </p:sp>
      <p:sp>
        <p:nvSpPr>
          <p:cNvPr id="11" name="Content Placeholder 5"/>
          <p:cNvSpPr>
            <a:spLocks noGrp="1"/>
          </p:cNvSpPr>
          <p:nvPr>
            <p:ph idx="1"/>
          </p:nvPr>
        </p:nvSpPr>
        <p:spPr>
          <a:xfrm>
            <a:off x="152400" y="1600201"/>
            <a:ext cx="7772400" cy="3505200"/>
          </a:xfrm>
        </p:spPr>
        <p:txBody>
          <a:bodyPr>
            <a:normAutofit fontScale="77500" lnSpcReduction="20000"/>
          </a:bodyPr>
          <a:lstStyle/>
          <a:p>
            <a:r>
              <a:rPr lang="en-US" dirty="0"/>
              <a:t>Lesson 1:  </a:t>
            </a:r>
            <a:r>
              <a:rPr lang="en-US" dirty="0" smtClean="0"/>
              <a:t> Goals </a:t>
            </a:r>
            <a:r>
              <a:rPr lang="en-US" dirty="0"/>
              <a:t>of PE</a:t>
            </a:r>
          </a:p>
          <a:p>
            <a:r>
              <a:rPr lang="en-US" b="1" dirty="0"/>
              <a:t>Lesson 2: </a:t>
            </a:r>
            <a:r>
              <a:rPr lang="en-US" b="1" dirty="0" smtClean="0"/>
              <a:t> </a:t>
            </a:r>
            <a:r>
              <a:rPr lang="en-US" b="1" dirty="0"/>
              <a:t>General Eligibility Requirements</a:t>
            </a:r>
          </a:p>
          <a:p>
            <a:r>
              <a:rPr lang="en-US" dirty="0"/>
              <a:t>Lesson 3:   PE PW Policies</a:t>
            </a:r>
          </a:p>
          <a:p>
            <a:r>
              <a:rPr lang="en-US" dirty="0"/>
              <a:t>Lesson 4:   PE Children Policies</a:t>
            </a:r>
          </a:p>
          <a:p>
            <a:r>
              <a:rPr lang="en-US" dirty="0"/>
              <a:t>Lesson 5:   Potential PE Outcomes</a:t>
            </a:r>
          </a:p>
          <a:p>
            <a:r>
              <a:rPr lang="en-US" dirty="0"/>
              <a:t>Lesson 6:   Medical Benefits</a:t>
            </a:r>
          </a:p>
          <a:p>
            <a:r>
              <a:rPr lang="en-US" dirty="0"/>
              <a:t>Lesson 7:   KanCare</a:t>
            </a:r>
          </a:p>
          <a:p>
            <a:r>
              <a:rPr lang="en-US" dirty="0"/>
              <a:t>Lesson 8:   Potential KanCare Outcomes</a:t>
            </a:r>
          </a:p>
          <a:p>
            <a:r>
              <a:rPr lang="en-US" dirty="0"/>
              <a:t>Lesson 9:   PE Tool </a:t>
            </a:r>
          </a:p>
          <a:p>
            <a:r>
              <a:rPr lang="en-US" dirty="0"/>
              <a:t>Lesson 10: Scenarios</a:t>
            </a:r>
          </a:p>
          <a:p>
            <a:pPr marL="0" indent="0">
              <a:buNone/>
            </a:pPr>
            <a:endParaRPr lang="en-US" dirty="0"/>
          </a:p>
        </p:txBody>
      </p:sp>
    </p:spTree>
    <p:extLst>
      <p:ext uri="{BB962C8B-B14F-4D97-AF65-F5344CB8AC3E}">
        <p14:creationId xmlns:p14="http://schemas.microsoft.com/office/powerpoint/2010/main" val="2279964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14</a:t>
            </a:fld>
            <a:endParaRPr lang="en-US"/>
          </a:p>
        </p:txBody>
      </p:sp>
      <p:sp>
        <p:nvSpPr>
          <p:cNvPr id="6" name="Content Placeholder 7"/>
          <p:cNvSpPr txBox="1">
            <a:spLocks/>
          </p:cNvSpPr>
          <p:nvPr/>
        </p:nvSpPr>
        <p:spPr>
          <a:xfrm>
            <a:off x="1219200" y="1752600"/>
            <a:ext cx="6477000" cy="3429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a:t>General Eligibility Requirements can be defined as </a:t>
            </a:r>
            <a:r>
              <a:rPr lang="en-US" sz="2400" i="1" dirty="0"/>
              <a:t>specific conditions which must be met in order for a customer to be eligible for medical benefits.  </a:t>
            </a:r>
          </a:p>
          <a:p>
            <a:pPr marL="0" indent="0">
              <a:buFont typeface="Arial" charset="0"/>
              <a:buNone/>
            </a:pPr>
            <a:endParaRPr lang="en-US" sz="2400" dirty="0"/>
          </a:p>
          <a:p>
            <a:pPr marL="0" indent="0">
              <a:buFont typeface="Arial" charset="0"/>
              <a:buNone/>
            </a:pPr>
            <a:r>
              <a:rPr lang="en-US" sz="2400" dirty="0"/>
              <a:t>The General Eligibility Requirements for Presumptive Eligibility are </a:t>
            </a:r>
            <a:r>
              <a:rPr lang="en-US" sz="2400" u="sng" dirty="0"/>
              <a:t>less</a:t>
            </a:r>
            <a:r>
              <a:rPr lang="en-US" sz="2400" dirty="0"/>
              <a:t> than those needed for other medical programs.  </a:t>
            </a:r>
          </a:p>
          <a:p>
            <a:pPr marL="0" indent="0">
              <a:buNone/>
            </a:pPr>
            <a:endParaRPr lang="en-US" sz="2000" dirty="0" smtClean="0"/>
          </a:p>
        </p:txBody>
      </p:sp>
    </p:spTree>
    <p:extLst>
      <p:ext uri="{BB962C8B-B14F-4D97-AF65-F5344CB8AC3E}">
        <p14:creationId xmlns:p14="http://schemas.microsoft.com/office/powerpoint/2010/main" val="82510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15</a:t>
            </a:fld>
            <a:endParaRPr lang="en-US"/>
          </a:p>
        </p:txBody>
      </p:sp>
      <p:graphicFrame>
        <p:nvGraphicFramePr>
          <p:cNvPr id="2" name="Diagram 1"/>
          <p:cNvGraphicFramePr/>
          <p:nvPr>
            <p:extLst>
              <p:ext uri="{D42A27DB-BD31-4B8C-83A1-F6EECF244321}">
                <p14:modId xmlns:p14="http://schemas.microsoft.com/office/powerpoint/2010/main" val="2418601118"/>
              </p:ext>
            </p:extLst>
          </p:nvPr>
        </p:nvGraphicFramePr>
        <p:xfrm>
          <a:off x="1524000" y="2286000"/>
          <a:ext cx="5943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7"/>
          <p:cNvSpPr txBox="1">
            <a:spLocks/>
          </p:cNvSpPr>
          <p:nvPr/>
        </p:nvSpPr>
        <p:spPr>
          <a:xfrm>
            <a:off x="76200" y="1060863"/>
            <a:ext cx="9067800" cy="1111332"/>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smtClean="0"/>
              <a:t>The </a:t>
            </a:r>
            <a:r>
              <a:rPr lang="en-US" sz="2400" dirty="0"/>
              <a:t>General Eligibility Requirements for </a:t>
            </a:r>
            <a:r>
              <a:rPr lang="en-US" sz="2400" dirty="0" smtClean="0"/>
              <a:t>both Presumptive </a:t>
            </a:r>
            <a:r>
              <a:rPr lang="en-US" sz="2400" dirty="0"/>
              <a:t>Eligibility </a:t>
            </a:r>
            <a:r>
              <a:rPr lang="en-US" sz="2400" dirty="0" smtClean="0"/>
              <a:t>programs are listed below.  We will focus on each requirement next.   </a:t>
            </a:r>
            <a:endParaRPr lang="en-US" sz="2000" dirty="0" smtClean="0"/>
          </a:p>
        </p:txBody>
      </p:sp>
    </p:spTree>
    <p:extLst>
      <p:ext uri="{BB962C8B-B14F-4D97-AF65-F5344CB8AC3E}">
        <p14:creationId xmlns:p14="http://schemas.microsoft.com/office/powerpoint/2010/main" val="1328757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Resident of Kansas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16</a:t>
            </a:fld>
            <a:endParaRPr lang="en-US"/>
          </a:p>
        </p:txBody>
      </p:sp>
      <p:sp>
        <p:nvSpPr>
          <p:cNvPr id="6" name="Content Placeholder 7"/>
          <p:cNvSpPr txBox="1">
            <a:spLocks/>
          </p:cNvSpPr>
          <p:nvPr/>
        </p:nvSpPr>
        <p:spPr>
          <a:xfrm>
            <a:off x="990600" y="1524000"/>
            <a:ext cx="6934200" cy="4038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t>To qualify for Presumptive Eligibility an applicant: </a:t>
            </a:r>
          </a:p>
          <a:p>
            <a:r>
              <a:rPr lang="en-US" sz="2400" dirty="0" smtClean="0"/>
              <a:t>Must be a resident of Kansas.</a:t>
            </a:r>
          </a:p>
          <a:p>
            <a:endParaRPr lang="en-US" sz="2400" b="1" dirty="0"/>
          </a:p>
          <a:p>
            <a:pPr marL="0" indent="0">
              <a:buNone/>
            </a:pPr>
            <a:r>
              <a:rPr lang="en-US" sz="2400" b="1" dirty="0" smtClean="0"/>
              <a:t>A resident of Kansas is someone who: </a:t>
            </a:r>
          </a:p>
          <a:p>
            <a:r>
              <a:rPr lang="en-US" sz="2400" dirty="0" smtClean="0"/>
              <a:t>Chooses Kansas as the state where they are living and intend to reside.</a:t>
            </a:r>
          </a:p>
          <a:p>
            <a:r>
              <a:rPr lang="en-US" sz="2400" dirty="0" smtClean="0"/>
              <a:t>Entered Kansas for a job commitment or to look for employment. </a:t>
            </a:r>
            <a:endParaRPr lang="en-US" sz="2000" dirty="0"/>
          </a:p>
        </p:txBody>
      </p:sp>
    </p:spTree>
    <p:extLst>
      <p:ext uri="{BB962C8B-B14F-4D97-AF65-F5344CB8AC3E}">
        <p14:creationId xmlns:p14="http://schemas.microsoft.com/office/powerpoint/2010/main" val="173345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Resident of Kansas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17</a:t>
            </a:fld>
            <a:endParaRPr lang="en-US"/>
          </a:p>
        </p:txBody>
      </p:sp>
      <p:sp>
        <p:nvSpPr>
          <p:cNvPr id="6" name="Content Placeholder 7"/>
          <p:cNvSpPr txBox="1">
            <a:spLocks/>
          </p:cNvSpPr>
          <p:nvPr/>
        </p:nvSpPr>
        <p:spPr>
          <a:xfrm>
            <a:off x="990600" y="2057400"/>
            <a:ext cx="6934200" cy="2133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dirty="0" smtClean="0"/>
              <a:t>A Presumptive Eligibility applicant </a:t>
            </a:r>
            <a:r>
              <a:rPr lang="en-US" sz="2400" dirty="0"/>
              <a:t>declares </a:t>
            </a:r>
            <a:r>
              <a:rPr lang="en-US" sz="2400" dirty="0" smtClean="0"/>
              <a:t>their residency </a:t>
            </a:r>
            <a:r>
              <a:rPr lang="en-US" sz="2400" dirty="0"/>
              <a:t>by providing their address</a:t>
            </a:r>
            <a:r>
              <a:rPr lang="en-US" sz="2400" dirty="0" smtClean="0"/>
              <a:t>.</a:t>
            </a:r>
          </a:p>
          <a:p>
            <a:pPr marL="0" lvl="0" indent="0">
              <a:buNone/>
            </a:pPr>
            <a:endParaRPr lang="en-US" sz="2400" dirty="0"/>
          </a:p>
          <a:p>
            <a:pPr marL="0" lvl="0" indent="0">
              <a:buNone/>
            </a:pPr>
            <a:r>
              <a:rPr lang="en-US" sz="2400" dirty="0"/>
              <a:t>Further verification of </a:t>
            </a:r>
            <a:r>
              <a:rPr lang="en-US" sz="2400" dirty="0" smtClean="0"/>
              <a:t>the applicant’s residency </a:t>
            </a:r>
            <a:r>
              <a:rPr lang="en-US" sz="2400" dirty="0"/>
              <a:t>isn’t </a:t>
            </a:r>
            <a:r>
              <a:rPr lang="en-US" sz="2400" dirty="0" smtClean="0"/>
              <a:t>required</a:t>
            </a:r>
            <a:r>
              <a:rPr lang="en-US" sz="2400" dirty="0" smtClean="0"/>
              <a:t>.</a:t>
            </a:r>
          </a:p>
          <a:p>
            <a:pPr marL="0" lvl="0" indent="0">
              <a:buNone/>
            </a:pPr>
            <a:endParaRPr lang="en-US" sz="2400" dirty="0"/>
          </a:p>
          <a:p>
            <a:pPr marL="0" lvl="0" indent="0">
              <a:buNone/>
            </a:pPr>
            <a:r>
              <a:rPr lang="en-US" sz="1800" dirty="0" smtClean="0"/>
              <a:t>Note:  When an applicant indicates they are homeless and do not have an address to provide, QE staff will enter ‘Homeless’ in the Address field along with the City, State, and the General Delivery zip code that is provided by USPS.  </a:t>
            </a:r>
            <a:endParaRPr lang="en-US" sz="1800" dirty="0"/>
          </a:p>
          <a:p>
            <a:pPr marL="0" indent="0">
              <a:buNone/>
            </a:pPr>
            <a:endParaRPr lang="en-US" sz="2400" dirty="0"/>
          </a:p>
          <a:p>
            <a:endParaRPr lang="en-US" sz="2400" b="1" dirty="0"/>
          </a:p>
        </p:txBody>
      </p:sp>
    </p:spTree>
    <p:extLst>
      <p:ext uri="{BB962C8B-B14F-4D97-AF65-F5344CB8AC3E}">
        <p14:creationId xmlns:p14="http://schemas.microsoft.com/office/powerpoint/2010/main" val="3397712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2954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smtClean="0"/>
              <a:t>Lesson 2: General Eligibility Requirements &gt; Citizenship and Alienage</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18</a:t>
            </a:fld>
            <a:endParaRPr lang="en-US"/>
          </a:p>
        </p:txBody>
      </p:sp>
      <p:sp>
        <p:nvSpPr>
          <p:cNvPr id="6" name="Content Placeholder 7"/>
          <p:cNvSpPr txBox="1">
            <a:spLocks/>
          </p:cNvSpPr>
          <p:nvPr/>
        </p:nvSpPr>
        <p:spPr>
          <a:xfrm>
            <a:off x="666307" y="1524000"/>
            <a:ext cx="7162801" cy="2971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b="1" dirty="0" smtClean="0"/>
              <a:t>To qualify for Presumptive Eligibility, an applicant: </a:t>
            </a:r>
          </a:p>
          <a:p>
            <a:r>
              <a:rPr lang="en-US" sz="2400" dirty="0" smtClean="0"/>
              <a:t>Must either be a citizen </a:t>
            </a:r>
            <a:r>
              <a:rPr lang="en-US" sz="2400" dirty="0"/>
              <a:t>of the United </a:t>
            </a:r>
            <a:r>
              <a:rPr lang="en-US" sz="2400" dirty="0" smtClean="0"/>
              <a:t>States or an eligible non-citizen.</a:t>
            </a:r>
          </a:p>
          <a:p>
            <a:r>
              <a:rPr lang="en-US" sz="2400" dirty="0" smtClean="0"/>
              <a:t>During the interview, applicants are asked if they are a U.S. citizen or a Documented non-citizen.  </a:t>
            </a:r>
          </a:p>
          <a:p>
            <a:r>
              <a:rPr lang="en-US" sz="2400" dirty="0" smtClean="0"/>
              <a:t>Non-citizens then answer additional questions to help determine if they qualify.  </a:t>
            </a:r>
          </a:p>
          <a:p>
            <a:r>
              <a:rPr lang="en-US" sz="2400" dirty="0" smtClean="0"/>
              <a:t>Citizenship or non-citizenship status of parents or other household members is not relevant to the applicant’s eligibility.  </a:t>
            </a:r>
          </a:p>
          <a:p>
            <a:pPr lvl="0"/>
            <a:endParaRPr lang="en-US" sz="2400" dirty="0" smtClean="0"/>
          </a:p>
          <a:p>
            <a:pPr marL="0" lvl="0" indent="0">
              <a:buNone/>
            </a:pPr>
            <a:endParaRPr lang="en-US" sz="2000" b="1" dirty="0"/>
          </a:p>
        </p:txBody>
      </p:sp>
    </p:spTree>
    <p:extLst>
      <p:ext uri="{BB962C8B-B14F-4D97-AF65-F5344CB8AC3E}">
        <p14:creationId xmlns:p14="http://schemas.microsoft.com/office/powerpoint/2010/main" val="1645812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2954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t>Lesson 2: General Eligibility Requirements &gt; Citizenship and Alienage</a:t>
            </a:r>
          </a:p>
        </p:txBody>
      </p:sp>
      <p:sp>
        <p:nvSpPr>
          <p:cNvPr id="3" name="Slide Number Placeholder 2"/>
          <p:cNvSpPr>
            <a:spLocks noGrp="1"/>
          </p:cNvSpPr>
          <p:nvPr>
            <p:ph type="sldNum" sz="quarter" idx="12"/>
          </p:nvPr>
        </p:nvSpPr>
        <p:spPr/>
        <p:txBody>
          <a:bodyPr/>
          <a:lstStyle/>
          <a:p>
            <a:fld id="{908B7E1D-52E2-4F04-9DFE-B1650792F521}" type="slidenum">
              <a:rPr lang="en-US" smtClean="0"/>
              <a:pPr/>
              <a:t>19</a:t>
            </a:fld>
            <a:endParaRPr lang="en-US"/>
          </a:p>
        </p:txBody>
      </p:sp>
      <p:sp>
        <p:nvSpPr>
          <p:cNvPr id="6" name="Content Placeholder 7"/>
          <p:cNvSpPr txBox="1">
            <a:spLocks/>
          </p:cNvSpPr>
          <p:nvPr/>
        </p:nvSpPr>
        <p:spPr>
          <a:xfrm>
            <a:off x="1143000" y="1905000"/>
            <a:ext cx="6553201" cy="3429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An applicant’s statement of </a:t>
            </a:r>
            <a:r>
              <a:rPr lang="en-US" sz="2400" dirty="0" smtClean="0"/>
              <a:t>citizenship or qualifying non-citizen status is </a:t>
            </a:r>
            <a:r>
              <a:rPr lang="en-US" sz="2400" dirty="0"/>
              <a:t>accepted as verification for the PE program.</a:t>
            </a:r>
          </a:p>
          <a:p>
            <a:pPr marL="0" lvl="0" indent="0">
              <a:buNone/>
            </a:pPr>
            <a:endParaRPr lang="en-US" sz="2400" dirty="0" smtClean="0"/>
          </a:p>
          <a:p>
            <a:pPr marL="0" lvl="0" indent="0">
              <a:buNone/>
            </a:pPr>
            <a:r>
              <a:rPr lang="en-US" sz="2400" dirty="0" smtClean="0"/>
              <a:t>Documentation is not required in order to provide Presumptive Eligibility.  </a:t>
            </a:r>
          </a:p>
          <a:p>
            <a:pPr marL="0" lvl="0" indent="0">
              <a:buNone/>
            </a:pPr>
            <a:endParaRPr lang="en-US" sz="2400" b="1" dirty="0"/>
          </a:p>
          <a:p>
            <a:pPr marL="0" lvl="0" indent="0">
              <a:buNone/>
            </a:pPr>
            <a:endParaRPr lang="en-US" sz="2400" b="1" dirty="0"/>
          </a:p>
        </p:txBody>
      </p:sp>
    </p:spTree>
    <p:extLst>
      <p:ext uri="{BB962C8B-B14F-4D97-AF65-F5344CB8AC3E}">
        <p14:creationId xmlns:p14="http://schemas.microsoft.com/office/powerpoint/2010/main" val="1197170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Presumptive Eligibility: ILT</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Introduction</a:t>
            </a:r>
            <a:endParaRPr lang="en-US" dirty="0"/>
          </a:p>
        </p:txBody>
      </p:sp>
      <p:sp>
        <p:nvSpPr>
          <p:cNvPr id="8" name="Content Placeholder 7"/>
          <p:cNvSpPr>
            <a:spLocks noGrp="1"/>
          </p:cNvSpPr>
          <p:nvPr>
            <p:ph idx="1"/>
          </p:nvPr>
        </p:nvSpPr>
        <p:spPr>
          <a:xfrm>
            <a:off x="685800" y="1905000"/>
            <a:ext cx="5715000" cy="3810000"/>
          </a:xfrm>
          <a:solidFill>
            <a:schemeClr val="bg1"/>
          </a:solidFill>
        </p:spPr>
        <p:txBody>
          <a:bodyPr>
            <a:normAutofit lnSpcReduction="10000"/>
          </a:bodyPr>
          <a:lstStyle/>
          <a:p>
            <a:pPr marL="0" indent="0">
              <a:buNone/>
            </a:pPr>
            <a:r>
              <a:rPr lang="en-US" dirty="0" smtClean="0"/>
              <a:t>In this course you will learn about the:</a:t>
            </a:r>
          </a:p>
          <a:p>
            <a:r>
              <a:rPr lang="en-US" dirty="0" smtClean="0"/>
              <a:t>Goals of Presumptive Eligibility</a:t>
            </a:r>
          </a:p>
          <a:p>
            <a:r>
              <a:rPr lang="en-US" dirty="0" smtClean="0"/>
              <a:t>General Eligibility Requirements </a:t>
            </a:r>
          </a:p>
          <a:p>
            <a:r>
              <a:rPr lang="en-US" dirty="0" smtClean="0"/>
              <a:t>Policies that apply to each of the presumptive eligibility groups</a:t>
            </a:r>
          </a:p>
          <a:p>
            <a:r>
              <a:rPr lang="en-US" dirty="0" smtClean="0"/>
              <a:t>Possible Outcomes of PE and KanCare</a:t>
            </a:r>
          </a:p>
          <a:p>
            <a:pPr>
              <a:buNone/>
            </a:pPr>
            <a:endParaRPr lang="en-US" dirty="0" smtClean="0"/>
          </a:p>
        </p:txBody>
      </p:sp>
      <p:sp>
        <p:nvSpPr>
          <p:cNvPr id="9" name="Slide Number Placeholder 8"/>
          <p:cNvSpPr>
            <a:spLocks noGrp="1"/>
          </p:cNvSpPr>
          <p:nvPr>
            <p:ph type="sldNum" sz="quarter" idx="12"/>
          </p:nvPr>
        </p:nvSpPr>
        <p:spPr/>
        <p:txBody>
          <a:bodyPr/>
          <a:lstStyle/>
          <a:p>
            <a:fld id="{908B7E1D-52E2-4F04-9DFE-B1650792F521}" type="slidenum">
              <a:rPr lang="en-US" smtClean="0"/>
              <a:pPr/>
              <a:t>2</a:t>
            </a:fld>
            <a:endParaRPr lang="en-US"/>
          </a:p>
        </p:txBody>
      </p:sp>
    </p:spTree>
    <p:extLst>
      <p:ext uri="{BB962C8B-B14F-4D97-AF65-F5344CB8AC3E}">
        <p14:creationId xmlns:p14="http://schemas.microsoft.com/office/powerpoint/2010/main" val="4128503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2954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t>Lesson 2: General Eligibility Requirements &gt; Citizenship and Alienage</a:t>
            </a:r>
          </a:p>
        </p:txBody>
      </p:sp>
      <p:sp>
        <p:nvSpPr>
          <p:cNvPr id="3" name="Slide Number Placeholder 2"/>
          <p:cNvSpPr>
            <a:spLocks noGrp="1"/>
          </p:cNvSpPr>
          <p:nvPr>
            <p:ph type="sldNum" sz="quarter" idx="12"/>
          </p:nvPr>
        </p:nvSpPr>
        <p:spPr/>
        <p:txBody>
          <a:bodyPr/>
          <a:lstStyle/>
          <a:p>
            <a:fld id="{908B7E1D-52E2-4F04-9DFE-B1650792F521}" type="slidenum">
              <a:rPr lang="en-US" smtClean="0"/>
              <a:pPr/>
              <a:t>20</a:t>
            </a:fld>
            <a:endParaRPr lang="en-US"/>
          </a:p>
        </p:txBody>
      </p:sp>
      <p:sp>
        <p:nvSpPr>
          <p:cNvPr id="7" name="TextBox 6"/>
          <p:cNvSpPr txBox="1"/>
          <p:nvPr/>
        </p:nvSpPr>
        <p:spPr>
          <a:xfrm>
            <a:off x="552450" y="1352550"/>
            <a:ext cx="807720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Eligible Non-citizens</a:t>
            </a:r>
            <a:endParaRPr lang="en-US" sz="2400" b="1" dirty="0">
              <a:latin typeface="Arial" panose="020B0604020202020204" pitchFamily="34" charset="0"/>
              <a:cs typeface="Arial" panose="020B0604020202020204" pitchFamily="34" charset="0"/>
            </a:endParaRPr>
          </a:p>
        </p:txBody>
      </p:sp>
      <p:sp>
        <p:nvSpPr>
          <p:cNvPr id="9" name="Text Placeholder 8"/>
          <p:cNvSpPr txBox="1">
            <a:spLocks/>
          </p:cNvSpPr>
          <p:nvPr/>
        </p:nvSpPr>
        <p:spPr>
          <a:xfrm>
            <a:off x="457200" y="2314575"/>
            <a:ext cx="4038600" cy="3811588"/>
          </a:xfrm>
          <a:prstGeom prst="rect">
            <a:avLst/>
          </a:prstGeom>
        </p:spPr>
        <p:txBody>
          <a:bodyPr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t>Lawful Permanent Residents </a:t>
            </a:r>
          </a:p>
          <a:p>
            <a:pPr>
              <a:defRPr/>
            </a:pPr>
            <a:r>
              <a:rPr lang="en-US" dirty="0" smtClean="0"/>
              <a:t>Asylees and Refugees </a:t>
            </a:r>
          </a:p>
          <a:p>
            <a:pPr>
              <a:defRPr/>
            </a:pPr>
            <a:r>
              <a:rPr lang="en-US" dirty="0" smtClean="0"/>
              <a:t>Cuban/Haitian entrants</a:t>
            </a:r>
          </a:p>
          <a:p>
            <a:pPr>
              <a:defRPr/>
            </a:pPr>
            <a:r>
              <a:rPr lang="en-US" dirty="0" smtClean="0"/>
              <a:t>Paroled into the U.S. for at least one year </a:t>
            </a:r>
          </a:p>
          <a:p>
            <a:pPr>
              <a:defRPr/>
            </a:pPr>
            <a:r>
              <a:rPr lang="en-US" dirty="0" smtClean="0"/>
              <a:t>Conditional entrant granted before 1980</a:t>
            </a:r>
          </a:p>
          <a:p>
            <a:pPr>
              <a:defRPr/>
            </a:pPr>
            <a:r>
              <a:rPr lang="en-US" dirty="0" smtClean="0"/>
              <a:t>Battered non-citizens, spouses, children, or parents </a:t>
            </a:r>
            <a:endParaRPr lang="en-US" dirty="0"/>
          </a:p>
        </p:txBody>
      </p:sp>
      <p:sp>
        <p:nvSpPr>
          <p:cNvPr id="10" name="Content Placeholder 2"/>
          <p:cNvSpPr txBox="1">
            <a:spLocks/>
          </p:cNvSpPr>
          <p:nvPr/>
        </p:nvSpPr>
        <p:spPr>
          <a:xfrm>
            <a:off x="4648200" y="2314575"/>
            <a:ext cx="4038600" cy="381158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Victims of trafficking and his or her spouse, child, sibling, or parent or individuals with a pending application for a victim of trafficking visa </a:t>
            </a:r>
          </a:p>
          <a:p>
            <a:r>
              <a:rPr lang="en-US" dirty="0" smtClean="0"/>
              <a:t>Granted withholding of deportation</a:t>
            </a:r>
          </a:p>
          <a:p>
            <a:r>
              <a:rPr lang="en-US" dirty="0" smtClean="0"/>
              <a:t>Member of a federally recognized Indian tribe or American Indian born in Canada </a:t>
            </a:r>
            <a:endParaRPr lang="en-US" dirty="0"/>
          </a:p>
        </p:txBody>
      </p:sp>
    </p:spTree>
    <p:extLst>
      <p:ext uri="{BB962C8B-B14F-4D97-AF65-F5344CB8AC3E}">
        <p14:creationId xmlns:p14="http://schemas.microsoft.com/office/powerpoint/2010/main" val="3307197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2954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t>Lesson 2: General Eligibility Requirements &gt; Citizenship and Alienage</a:t>
            </a:r>
          </a:p>
        </p:txBody>
      </p:sp>
      <p:sp>
        <p:nvSpPr>
          <p:cNvPr id="3" name="Slide Number Placeholder 2"/>
          <p:cNvSpPr>
            <a:spLocks noGrp="1"/>
          </p:cNvSpPr>
          <p:nvPr>
            <p:ph type="sldNum" sz="quarter" idx="12"/>
          </p:nvPr>
        </p:nvSpPr>
        <p:spPr/>
        <p:txBody>
          <a:bodyPr/>
          <a:lstStyle/>
          <a:p>
            <a:fld id="{908B7E1D-52E2-4F04-9DFE-B1650792F521}" type="slidenum">
              <a:rPr lang="en-US" smtClean="0"/>
              <a:pPr/>
              <a:t>21</a:t>
            </a:fld>
            <a:endParaRPr lang="en-US"/>
          </a:p>
        </p:txBody>
      </p:sp>
      <p:sp>
        <p:nvSpPr>
          <p:cNvPr id="7" name="TextBox 6"/>
          <p:cNvSpPr txBox="1"/>
          <p:nvPr/>
        </p:nvSpPr>
        <p:spPr>
          <a:xfrm>
            <a:off x="552450" y="1352550"/>
            <a:ext cx="807720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Eligible Non-citizens – 5 Year Bar </a:t>
            </a:r>
            <a:endParaRPr lang="en-US" sz="2400" b="1" dirty="0">
              <a:latin typeface="Arial" panose="020B0604020202020204" pitchFamily="34" charset="0"/>
              <a:cs typeface="Arial" panose="020B0604020202020204" pitchFamily="34" charset="0"/>
            </a:endParaRPr>
          </a:p>
        </p:txBody>
      </p:sp>
      <p:sp>
        <p:nvSpPr>
          <p:cNvPr id="8" name="Text Placeholder 8"/>
          <p:cNvSpPr txBox="1">
            <a:spLocks/>
          </p:cNvSpPr>
          <p:nvPr/>
        </p:nvSpPr>
        <p:spPr>
          <a:xfrm>
            <a:off x="159944" y="1905000"/>
            <a:ext cx="8807844" cy="4345075"/>
          </a:xfrm>
          <a:prstGeom prst="rect">
            <a:avLst/>
          </a:prstGeom>
        </p:spPr>
        <p:txBody>
          <a:bodyPr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n-US" dirty="0" smtClean="0"/>
          </a:p>
          <a:p>
            <a:pPr marL="0" indent="0">
              <a:buFont typeface="Arial" pitchFamily="34" charset="0"/>
              <a:buNone/>
              <a:defRPr/>
            </a:pPr>
            <a:r>
              <a:rPr lang="en-US" dirty="0" smtClean="0"/>
              <a:t>Some immigrants are not eligible for Medicaid for five years  from the date they have a qualified status.   This is frequently called the ‘5 Year Bar’. </a:t>
            </a:r>
          </a:p>
          <a:p>
            <a:pPr marL="0" indent="0">
              <a:buFont typeface="Arial" pitchFamily="34" charset="0"/>
              <a:buNone/>
              <a:defRPr/>
            </a:pPr>
            <a:endParaRPr lang="en-US" dirty="0" smtClean="0"/>
          </a:p>
          <a:p>
            <a:pPr marL="0" indent="0">
              <a:buFont typeface="Arial" pitchFamily="34" charset="0"/>
              <a:buNone/>
              <a:defRPr/>
            </a:pPr>
            <a:r>
              <a:rPr lang="en-US" dirty="0" smtClean="0"/>
              <a:t>Five years starts on the date of status, not the date of entrance in US. </a:t>
            </a:r>
          </a:p>
          <a:p>
            <a:pPr marL="0" indent="0">
              <a:buFont typeface="Arial" pitchFamily="34" charset="0"/>
              <a:buNone/>
              <a:defRPr/>
            </a:pPr>
            <a:endParaRPr lang="en-US" dirty="0" smtClean="0"/>
          </a:p>
          <a:p>
            <a:pPr marL="0" indent="0">
              <a:buFont typeface="Arial" pitchFamily="34" charset="0"/>
              <a:buNone/>
              <a:defRPr/>
            </a:pPr>
            <a:r>
              <a:rPr lang="en-US" dirty="0" smtClean="0"/>
              <a:t>The 5 Year Bar only applies to the following groups: </a:t>
            </a:r>
          </a:p>
          <a:p>
            <a:pPr lvl="1">
              <a:defRPr/>
            </a:pPr>
            <a:r>
              <a:rPr lang="en-US" dirty="0" smtClean="0">
                <a:solidFill>
                  <a:prstClr val="black"/>
                </a:solidFill>
              </a:rPr>
              <a:t>Lawful Permanent Residents </a:t>
            </a:r>
          </a:p>
          <a:p>
            <a:pPr lvl="1">
              <a:defRPr/>
            </a:pPr>
            <a:r>
              <a:rPr lang="en-US" dirty="0" smtClean="0">
                <a:solidFill>
                  <a:prstClr val="black"/>
                </a:solidFill>
              </a:rPr>
              <a:t>Paroled into the U.S. for at least one year </a:t>
            </a:r>
          </a:p>
          <a:p>
            <a:pPr lvl="1">
              <a:defRPr/>
            </a:pPr>
            <a:r>
              <a:rPr lang="en-US" dirty="0" smtClean="0">
                <a:solidFill>
                  <a:prstClr val="black"/>
                </a:solidFill>
              </a:rPr>
              <a:t>Conditional entrant granted before 1980</a:t>
            </a:r>
          </a:p>
          <a:p>
            <a:pPr lvl="1">
              <a:defRPr/>
            </a:pPr>
            <a:r>
              <a:rPr lang="en-US" dirty="0" smtClean="0">
                <a:solidFill>
                  <a:prstClr val="black"/>
                </a:solidFill>
              </a:rPr>
              <a:t>Battered non-citizens, spouses, children, or parents </a:t>
            </a:r>
          </a:p>
          <a:p>
            <a:pPr marL="0" indent="0">
              <a:buFont typeface="Arial" pitchFamily="34" charset="0"/>
              <a:buNone/>
              <a:defRPr/>
            </a:pPr>
            <a:endParaRPr lang="en-US" dirty="0" smtClean="0"/>
          </a:p>
          <a:p>
            <a:pPr marL="0" indent="0">
              <a:buFont typeface="Arial" pitchFamily="34" charset="0"/>
              <a:buNone/>
              <a:defRPr/>
            </a:pPr>
            <a:r>
              <a:rPr lang="en-US" dirty="0" smtClean="0"/>
              <a:t>Other groups are not subject to the 5 year wait</a:t>
            </a:r>
          </a:p>
          <a:p>
            <a:pPr marL="0" indent="0">
              <a:buFont typeface="Arial" pitchFamily="34" charset="0"/>
              <a:buNone/>
              <a:defRPr/>
            </a:pPr>
            <a:r>
              <a:rPr lang="en-US" dirty="0" smtClean="0"/>
              <a:t>  </a:t>
            </a:r>
            <a:endParaRPr lang="en-US" dirty="0"/>
          </a:p>
        </p:txBody>
      </p:sp>
    </p:spTree>
    <p:extLst>
      <p:ext uri="{BB962C8B-B14F-4D97-AF65-F5344CB8AC3E}">
        <p14:creationId xmlns:p14="http://schemas.microsoft.com/office/powerpoint/2010/main" val="2026830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22</a:t>
            </a:fld>
            <a:endParaRPr lang="en-US"/>
          </a:p>
        </p:txBody>
      </p:sp>
      <p:sp>
        <p:nvSpPr>
          <p:cNvPr id="6" name="Content Placeholder 7"/>
          <p:cNvSpPr txBox="1">
            <a:spLocks/>
          </p:cNvSpPr>
          <p:nvPr/>
        </p:nvSpPr>
        <p:spPr>
          <a:xfrm>
            <a:off x="609600" y="1447800"/>
            <a:ext cx="7848600" cy="4343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b="1" dirty="0" smtClean="0"/>
              <a:t>PE also has Age requirements</a:t>
            </a:r>
          </a:p>
          <a:p>
            <a:pPr marL="0" lvl="0" indent="0">
              <a:buNone/>
            </a:pPr>
            <a:endParaRPr lang="en-US" sz="2400" dirty="0" smtClean="0"/>
          </a:p>
          <a:p>
            <a:pPr marL="0" lvl="0" indent="0">
              <a:buNone/>
            </a:pPr>
            <a:r>
              <a:rPr lang="en-US" sz="2000" dirty="0" smtClean="0"/>
              <a:t>A child qualifies for the PE for Children program from their: </a:t>
            </a:r>
          </a:p>
          <a:p>
            <a:r>
              <a:rPr lang="en-US" sz="2000" dirty="0" smtClean="0"/>
              <a:t>Birth Through Their 18</a:t>
            </a:r>
            <a:r>
              <a:rPr lang="en-US" sz="2000" baseline="30000" dirty="0" smtClean="0"/>
              <a:t>th</a:t>
            </a:r>
            <a:r>
              <a:rPr lang="en-US" sz="2000" dirty="0" smtClean="0"/>
              <a:t> Year.  </a:t>
            </a:r>
          </a:p>
          <a:p>
            <a:endParaRPr lang="en-US" sz="2400" dirty="0" smtClean="0"/>
          </a:p>
          <a:p>
            <a:pPr marL="0" indent="0">
              <a:buNone/>
            </a:pPr>
            <a:r>
              <a:rPr lang="en-US" sz="2000" b="1" dirty="0"/>
              <a:t>NOTE: </a:t>
            </a:r>
            <a:r>
              <a:rPr lang="en-US" sz="2000" dirty="0" smtClean="0"/>
              <a:t>A child’s eligibility for the PE for Children program ends the month after their 19</a:t>
            </a:r>
            <a:r>
              <a:rPr lang="en-US" sz="2000" baseline="30000" dirty="0" smtClean="0"/>
              <a:t>th</a:t>
            </a:r>
            <a:r>
              <a:rPr lang="en-US" sz="2000" dirty="0" smtClean="0"/>
              <a:t> birthday. </a:t>
            </a:r>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395866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23</a:t>
            </a:fld>
            <a:endParaRPr lang="en-US"/>
          </a:p>
        </p:txBody>
      </p:sp>
      <p:sp>
        <p:nvSpPr>
          <p:cNvPr id="6" name="Content Placeholder 7"/>
          <p:cNvSpPr txBox="1">
            <a:spLocks/>
          </p:cNvSpPr>
          <p:nvPr/>
        </p:nvSpPr>
        <p:spPr>
          <a:xfrm>
            <a:off x="815438" y="1600200"/>
            <a:ext cx="7315201" cy="4191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b="1" dirty="0" smtClean="0"/>
              <a:t>There is no age requirement for a pregnant woman on the Presumptive Eligibility for Pregnant Women program.  </a:t>
            </a:r>
            <a:endParaRPr lang="en-US" sz="2400" dirty="0" smtClean="0"/>
          </a:p>
          <a:p>
            <a:pPr marL="0" indent="0">
              <a:buNone/>
            </a:pPr>
            <a:endParaRPr lang="en-US" sz="2400" dirty="0" smtClean="0"/>
          </a:p>
          <a:p>
            <a:pPr marL="0" indent="0">
              <a:buNone/>
            </a:pPr>
            <a:r>
              <a:rPr lang="en-US" sz="2000" dirty="0"/>
              <a:t>However, because an 18 year old still qualifies as a child, and the income guidelines for children are higher, a pregnant minor shall be determined using the PE for Children Tool.  </a:t>
            </a:r>
          </a:p>
          <a:p>
            <a:pPr marL="0" lvl="0" indent="0">
              <a:buNone/>
            </a:pPr>
            <a:endParaRPr lang="en-US" sz="2000" b="1" dirty="0"/>
          </a:p>
        </p:txBody>
      </p:sp>
    </p:spTree>
    <p:extLst>
      <p:ext uri="{BB962C8B-B14F-4D97-AF65-F5344CB8AC3E}">
        <p14:creationId xmlns:p14="http://schemas.microsoft.com/office/powerpoint/2010/main" val="3749712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PE Limitations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24</a:t>
            </a:fld>
            <a:endParaRPr lang="en-US"/>
          </a:p>
        </p:txBody>
      </p:sp>
      <p:sp>
        <p:nvSpPr>
          <p:cNvPr id="6" name="Content Placeholder 7"/>
          <p:cNvSpPr txBox="1">
            <a:spLocks/>
          </p:cNvSpPr>
          <p:nvPr/>
        </p:nvSpPr>
        <p:spPr>
          <a:xfrm>
            <a:off x="838200" y="1524000"/>
            <a:ext cx="6858001" cy="4495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b="1" dirty="0" smtClean="0"/>
              <a:t>Limitations exist for both PE programs.  </a:t>
            </a:r>
          </a:p>
          <a:p>
            <a:pPr marL="0" lvl="0" indent="0">
              <a:buNone/>
            </a:pPr>
            <a:endParaRPr lang="en-US" sz="2400" b="1" dirty="0"/>
          </a:p>
          <a:p>
            <a:pPr marL="0" lvl="0" indent="0">
              <a:buNone/>
            </a:pPr>
            <a:r>
              <a:rPr lang="en-US" sz="2000" dirty="0" smtClean="0"/>
              <a:t>To qualify for the PE for Children program:</a:t>
            </a:r>
          </a:p>
          <a:p>
            <a:pPr lvl="0"/>
            <a:r>
              <a:rPr lang="en-US" sz="2000" dirty="0" smtClean="0"/>
              <a:t>Applicants are allowed to receive PE </a:t>
            </a:r>
            <a:r>
              <a:rPr lang="en-US" sz="2000" i="1" dirty="0" smtClean="0"/>
              <a:t>once</a:t>
            </a:r>
            <a:r>
              <a:rPr lang="en-US" sz="2000" dirty="0" smtClean="0"/>
              <a:t> ever 12 months. </a:t>
            </a:r>
          </a:p>
          <a:p>
            <a:pPr marL="0" lvl="0" indent="0">
              <a:buNone/>
            </a:pPr>
            <a:endParaRPr lang="en-US" sz="2400" dirty="0" smtClean="0"/>
          </a:p>
          <a:p>
            <a:pPr marL="0" lvl="0" indent="0">
              <a:buNone/>
            </a:pPr>
            <a:r>
              <a:rPr lang="en-US" sz="2000" dirty="0" smtClean="0"/>
              <a:t>The applicant’s statement shall be used to determine if the PE benefits have been received within the past year by anyone in the household.  </a:t>
            </a:r>
          </a:p>
          <a:p>
            <a:pPr marL="0" lvl="0" indent="0">
              <a:buNone/>
            </a:pPr>
            <a:endParaRPr lang="en-US" sz="2000" b="1" dirty="0"/>
          </a:p>
        </p:txBody>
      </p:sp>
    </p:spTree>
    <p:extLst>
      <p:ext uri="{BB962C8B-B14F-4D97-AF65-F5344CB8AC3E}">
        <p14:creationId xmlns:p14="http://schemas.microsoft.com/office/powerpoint/2010/main" val="2703571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PE Limitations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25</a:t>
            </a:fld>
            <a:endParaRPr lang="en-US"/>
          </a:p>
        </p:txBody>
      </p:sp>
      <p:sp>
        <p:nvSpPr>
          <p:cNvPr id="6" name="Content Placeholder 7"/>
          <p:cNvSpPr txBox="1">
            <a:spLocks/>
          </p:cNvSpPr>
          <p:nvPr/>
        </p:nvSpPr>
        <p:spPr>
          <a:xfrm>
            <a:off x="609599" y="1676400"/>
            <a:ext cx="7696201" cy="4038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endParaRPr lang="en-US" sz="2400" dirty="0"/>
          </a:p>
          <a:p>
            <a:pPr marL="0" indent="0">
              <a:buNone/>
            </a:pPr>
            <a:r>
              <a:rPr lang="en-US" sz="2000" b="1" dirty="0" smtClean="0"/>
              <a:t>NOTE: </a:t>
            </a:r>
            <a:r>
              <a:rPr lang="en-US" sz="2000" dirty="0" smtClean="0"/>
              <a:t>This limitation is based on the last 12 months, not the calendar year.  A child approved for PE cannot receive PE again until the month PE was approved, one year later.  </a:t>
            </a:r>
          </a:p>
          <a:p>
            <a:pPr marL="0" indent="0">
              <a:buNone/>
            </a:pPr>
            <a:endParaRPr lang="en-US" sz="2000" dirty="0"/>
          </a:p>
          <a:p>
            <a:pPr marL="0" indent="0">
              <a:buNone/>
            </a:pPr>
            <a:r>
              <a:rPr lang="en-US" sz="2000" dirty="0" smtClean="0"/>
              <a:t>For example:  A CH was approved for PE on 09/23/15.  The CH’s next eligibility for PE is 09/01/16.  </a:t>
            </a:r>
            <a:endParaRPr lang="en-US" sz="2000" dirty="0"/>
          </a:p>
          <a:p>
            <a:pPr marL="0" lvl="0" indent="0">
              <a:buNone/>
            </a:pPr>
            <a:endParaRPr lang="en-US" sz="2000" b="1" dirty="0"/>
          </a:p>
        </p:txBody>
      </p:sp>
    </p:spTree>
    <p:extLst>
      <p:ext uri="{BB962C8B-B14F-4D97-AF65-F5344CB8AC3E}">
        <p14:creationId xmlns:p14="http://schemas.microsoft.com/office/powerpoint/2010/main" val="3623808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PE Limitations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26</a:t>
            </a:fld>
            <a:endParaRPr lang="en-US"/>
          </a:p>
        </p:txBody>
      </p:sp>
      <p:sp>
        <p:nvSpPr>
          <p:cNvPr id="6" name="Content Placeholder 7"/>
          <p:cNvSpPr txBox="1">
            <a:spLocks/>
          </p:cNvSpPr>
          <p:nvPr/>
        </p:nvSpPr>
        <p:spPr>
          <a:xfrm>
            <a:off x="762000" y="1447800"/>
            <a:ext cx="7696200" cy="4572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000" dirty="0" smtClean="0"/>
              <a:t>The limitations for the PE PW program are a bit different than those for the PE CH.    </a:t>
            </a:r>
          </a:p>
          <a:p>
            <a:pPr marL="0" lvl="0" indent="0">
              <a:buNone/>
            </a:pPr>
            <a:endParaRPr lang="en-US" sz="2000" b="1" dirty="0"/>
          </a:p>
          <a:p>
            <a:pPr marL="0" lvl="0" indent="0">
              <a:buNone/>
            </a:pPr>
            <a:r>
              <a:rPr lang="en-US" sz="2000" dirty="0" smtClean="0"/>
              <a:t>For PE PW:</a:t>
            </a:r>
          </a:p>
          <a:p>
            <a:pPr lvl="0"/>
            <a:r>
              <a:rPr lang="en-US" sz="2000" dirty="0" smtClean="0"/>
              <a:t>Applicants are allowed to receive PE </a:t>
            </a:r>
            <a:r>
              <a:rPr lang="en-US" sz="2000" i="1" dirty="0" smtClean="0"/>
              <a:t>once</a:t>
            </a:r>
            <a:r>
              <a:rPr lang="en-US" sz="2000" dirty="0" smtClean="0"/>
              <a:t> per pregnancy. </a:t>
            </a:r>
          </a:p>
          <a:p>
            <a:pPr marL="0" lvl="0" indent="0">
              <a:buNone/>
            </a:pPr>
            <a:endParaRPr lang="en-US" sz="2000" dirty="0" smtClean="0"/>
          </a:p>
          <a:p>
            <a:pPr marL="0" lvl="0" indent="0">
              <a:buNone/>
            </a:pPr>
            <a:r>
              <a:rPr lang="en-US" sz="2000" dirty="0" smtClean="0"/>
              <a:t>This means that it is possible for a Pregnant Woman to receive PE more than once a year if she has more than one pregnancy during that time period.  </a:t>
            </a:r>
          </a:p>
          <a:p>
            <a:pPr lvl="0"/>
            <a:endParaRPr lang="en-US" sz="2000" dirty="0" smtClean="0"/>
          </a:p>
          <a:p>
            <a:pPr marL="0" lvl="0" indent="0">
              <a:buNone/>
            </a:pPr>
            <a:endParaRPr lang="en-US" sz="2000" dirty="0"/>
          </a:p>
          <a:p>
            <a:pPr marL="0" lvl="0" indent="0">
              <a:buNone/>
            </a:pPr>
            <a:endParaRPr lang="en-US" sz="2000" b="1" dirty="0"/>
          </a:p>
        </p:txBody>
      </p:sp>
    </p:spTree>
    <p:extLst>
      <p:ext uri="{BB962C8B-B14F-4D97-AF65-F5344CB8AC3E}">
        <p14:creationId xmlns:p14="http://schemas.microsoft.com/office/powerpoint/2010/main" val="2443549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PE Limitations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27</a:t>
            </a:fld>
            <a:endParaRPr lang="en-US"/>
          </a:p>
        </p:txBody>
      </p:sp>
      <p:sp>
        <p:nvSpPr>
          <p:cNvPr id="6" name="Content Placeholder 7"/>
          <p:cNvSpPr txBox="1">
            <a:spLocks/>
          </p:cNvSpPr>
          <p:nvPr/>
        </p:nvSpPr>
        <p:spPr>
          <a:xfrm>
            <a:off x="990600" y="1447800"/>
            <a:ext cx="6934200" cy="4648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a:p>
            <a:pPr marL="0" lvl="0" indent="0">
              <a:buNone/>
            </a:pPr>
            <a:r>
              <a:rPr lang="en-US" sz="2000" dirty="0"/>
              <a:t>The applicant’s statement shall be used to determine if the PE benefits have </a:t>
            </a:r>
            <a:r>
              <a:rPr lang="en-US" sz="2000" dirty="0" smtClean="0"/>
              <a:t>already been </a:t>
            </a:r>
            <a:r>
              <a:rPr lang="en-US" sz="2000" dirty="0"/>
              <a:t>received </a:t>
            </a:r>
            <a:r>
              <a:rPr lang="en-US" sz="2000" dirty="0" smtClean="0"/>
              <a:t>during this pregnancy.    </a:t>
            </a:r>
            <a:endParaRPr lang="en-US" sz="2000" dirty="0"/>
          </a:p>
          <a:p>
            <a:pPr marL="0" indent="0">
              <a:buNone/>
            </a:pPr>
            <a:endParaRPr lang="en-US" sz="2000" dirty="0" smtClean="0"/>
          </a:p>
          <a:p>
            <a:pPr marL="0" indent="0">
              <a:buNone/>
            </a:pPr>
            <a:r>
              <a:rPr lang="en-US" sz="2000" dirty="0"/>
              <a:t>Note:  Each Qualified Entity must consult their records for previous presumptive eligibility coverage to prevent multiple approvals at the same site. </a:t>
            </a:r>
          </a:p>
          <a:p>
            <a:pPr marL="0" indent="0">
              <a:buNone/>
            </a:pPr>
            <a:endParaRPr lang="en-US" sz="2400" dirty="0" smtClean="0"/>
          </a:p>
          <a:p>
            <a:endParaRPr lang="en-US" sz="2000" dirty="0" smtClean="0"/>
          </a:p>
          <a:p>
            <a:endParaRPr lang="en-US" sz="2000" dirty="0"/>
          </a:p>
          <a:p>
            <a:endParaRPr lang="en-US" sz="2000" dirty="0" smtClean="0"/>
          </a:p>
          <a:p>
            <a:endParaRPr lang="en-US" sz="2000" dirty="0"/>
          </a:p>
          <a:p>
            <a:pPr marL="0" lvl="0" indent="0">
              <a:buNone/>
            </a:pPr>
            <a:endParaRPr lang="en-US" sz="2000" b="1" dirty="0"/>
          </a:p>
        </p:txBody>
      </p:sp>
    </p:spTree>
    <p:extLst>
      <p:ext uri="{BB962C8B-B14F-4D97-AF65-F5344CB8AC3E}">
        <p14:creationId xmlns:p14="http://schemas.microsoft.com/office/powerpoint/2010/main" val="2583728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MAGI Defined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28</a:t>
            </a:fld>
            <a:endParaRPr lang="en-US"/>
          </a:p>
        </p:txBody>
      </p:sp>
      <p:sp>
        <p:nvSpPr>
          <p:cNvPr id="2" name="TextBox 1"/>
          <p:cNvSpPr txBox="1"/>
          <p:nvPr/>
        </p:nvSpPr>
        <p:spPr>
          <a:xfrm>
            <a:off x="1143929" y="1676400"/>
            <a:ext cx="6477000" cy="3785652"/>
          </a:xfrm>
          <a:prstGeom prst="rect">
            <a:avLst/>
          </a:prstGeom>
          <a:noFill/>
        </p:spPr>
        <p:txBody>
          <a:bodyPr wrap="square" rtlCol="0">
            <a:spAutoFit/>
          </a:bodyPr>
          <a:lstStyle/>
          <a:p>
            <a:pPr lvl="0"/>
            <a:r>
              <a:rPr lang="en-US" sz="2000" dirty="0" smtClean="0">
                <a:latin typeface="Arial" panose="020B0604020202020204" pitchFamily="34" charset="0"/>
                <a:cs typeface="Arial" panose="020B0604020202020204" pitchFamily="34" charset="0"/>
              </a:rPr>
              <a:t>With changes to Medicaid policy, Family Medical programs, including PE, are now determined using a methodology called MAGI.  MAGI Methodology affects household size and what income is counted.  MAGI Methodology relies on tax household and tax rules to determine income.  </a:t>
            </a:r>
          </a:p>
          <a:p>
            <a:pPr lvl="0"/>
            <a:endParaRPr lang="en-US" sz="2000" dirty="0">
              <a:latin typeface="Arial" panose="020B0604020202020204" pitchFamily="34" charset="0"/>
              <a:cs typeface="Arial" panose="020B0604020202020204" pitchFamily="34" charset="0"/>
            </a:endParaRPr>
          </a:p>
          <a:p>
            <a:pPr lvl="0"/>
            <a:r>
              <a:rPr lang="en-US" sz="2000" dirty="0" smtClean="0">
                <a:latin typeface="Arial" panose="020B0604020202020204" pitchFamily="34" charset="0"/>
                <a:cs typeface="Arial" panose="020B0604020202020204" pitchFamily="34" charset="0"/>
              </a:rPr>
              <a:t>For PE, MAGI impacts the following requirements: </a:t>
            </a:r>
            <a:endParaRPr lang="en-US" sz="2000" dirty="0">
              <a:latin typeface="Arial" panose="020B0604020202020204" pitchFamily="34" charset="0"/>
              <a:cs typeface="Arial" panose="020B0604020202020204" pitchFamily="34" charset="0"/>
            </a:endParaRPr>
          </a:p>
          <a:p>
            <a:pPr marL="342900" lvl="0" indent="-342900">
              <a:buFont typeface="Arial" pitchFamily="34" charset="0"/>
              <a:buChar char="•"/>
            </a:pPr>
            <a:r>
              <a:rPr lang="en-US" sz="2000" dirty="0">
                <a:latin typeface="Arial" panose="020B0604020202020204" pitchFamily="34" charset="0"/>
                <a:cs typeface="Arial" panose="020B0604020202020204" pitchFamily="34" charset="0"/>
              </a:rPr>
              <a:t>Who Can </a:t>
            </a:r>
            <a:r>
              <a:rPr lang="en-US" sz="2000" dirty="0" smtClean="0">
                <a:latin typeface="Arial" panose="020B0604020202020204" pitchFamily="34" charset="0"/>
                <a:cs typeface="Arial" panose="020B0604020202020204" pitchFamily="34" charset="0"/>
              </a:rPr>
              <a:t>Apply,</a:t>
            </a:r>
          </a:p>
          <a:p>
            <a:pPr marL="342900" lvl="0" indent="-342900">
              <a:buFont typeface="Arial" pitchFamily="34" charset="0"/>
              <a:buChar char="•"/>
            </a:pPr>
            <a:r>
              <a:rPr lang="en-US" sz="2000" dirty="0" smtClean="0">
                <a:latin typeface="Arial" panose="020B0604020202020204" pitchFamily="34" charset="0"/>
                <a:cs typeface="Arial" panose="020B0604020202020204" pitchFamily="34" charset="0"/>
              </a:rPr>
              <a:t>Who is included in the household size, and  </a:t>
            </a:r>
            <a:endParaRPr lang="en-US" sz="2000" dirty="0">
              <a:latin typeface="Arial" panose="020B0604020202020204" pitchFamily="34" charset="0"/>
              <a:cs typeface="Arial" panose="020B0604020202020204" pitchFamily="34" charset="0"/>
            </a:endParaRPr>
          </a:p>
          <a:p>
            <a:pPr marL="342900" lvl="0" indent="-342900">
              <a:buFont typeface="Arial" pitchFamily="34" charset="0"/>
              <a:buChar char="•"/>
            </a:pPr>
            <a:r>
              <a:rPr lang="en-US" sz="2000" dirty="0" smtClean="0">
                <a:latin typeface="Arial" panose="020B0604020202020204" pitchFamily="34" charset="0"/>
                <a:cs typeface="Arial" panose="020B0604020202020204" pitchFamily="34" charset="0"/>
              </a:rPr>
              <a:t>Income</a:t>
            </a:r>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2058795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29</a:t>
            </a:fld>
            <a:endParaRPr lang="en-US"/>
          </a:p>
        </p:txBody>
      </p:sp>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sp>
        <p:nvSpPr>
          <p:cNvPr id="6" name="Content Placeholder 5"/>
          <p:cNvSpPr>
            <a:spLocks noGrp="1"/>
          </p:cNvSpPr>
          <p:nvPr>
            <p:ph idx="1"/>
          </p:nvPr>
        </p:nvSpPr>
        <p:spPr>
          <a:xfrm>
            <a:off x="1219200" y="1447800"/>
            <a:ext cx="6477000" cy="4724400"/>
          </a:xfrm>
        </p:spPr>
        <p:txBody>
          <a:bodyPr>
            <a:noAutofit/>
          </a:bodyPr>
          <a:lstStyle/>
          <a:p>
            <a:pPr marL="0" indent="0">
              <a:buNone/>
            </a:pPr>
            <a:r>
              <a:rPr lang="en-US" sz="2000" dirty="0" smtClean="0"/>
              <a:t>There are specific rules as to who is allowed to apply on behalf of another person.  </a:t>
            </a:r>
          </a:p>
          <a:p>
            <a:pPr marL="0" indent="0">
              <a:buNone/>
            </a:pPr>
            <a:endParaRPr lang="en-US" sz="2000" dirty="0"/>
          </a:p>
          <a:p>
            <a:pPr marL="0" indent="0">
              <a:buNone/>
            </a:pPr>
            <a:r>
              <a:rPr lang="en-US" sz="2000" dirty="0" smtClean="0"/>
              <a:t>Any adult applying for PE Coverage for someone must reside in the home with the individual they are applying </a:t>
            </a:r>
            <a:r>
              <a:rPr lang="en-US" sz="2000" dirty="0" smtClean="0"/>
              <a:t>for, with the exception of individuals who have been appointed as a Medical Representative.  </a:t>
            </a:r>
          </a:p>
          <a:p>
            <a:pPr marL="0" indent="0">
              <a:buNone/>
            </a:pPr>
            <a:endParaRPr lang="en-US" sz="2000" dirty="0"/>
          </a:p>
          <a:p>
            <a:pPr marL="0" indent="0">
              <a:buNone/>
            </a:pPr>
            <a:r>
              <a:rPr lang="en-US" sz="2000" dirty="0" smtClean="0"/>
              <a:t>When an applicant wishes to appoint a Medical Representative to act on thei</a:t>
            </a:r>
            <a:r>
              <a:rPr lang="en-US" sz="2000" dirty="0" smtClean="0"/>
              <a:t>r behalf, they must complete the ‘Appointment of Medical Representative’ Form.  </a:t>
            </a:r>
            <a:endParaRPr lang="en-US" sz="2000" dirty="0" smtClean="0"/>
          </a:p>
        </p:txBody>
      </p:sp>
    </p:spTree>
    <p:extLst>
      <p:ext uri="{BB962C8B-B14F-4D97-AF65-F5344CB8AC3E}">
        <p14:creationId xmlns:p14="http://schemas.microsoft.com/office/powerpoint/2010/main" val="3689743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0"/>
            <a:ext cx="7315200" cy="3429001"/>
          </a:xfrm>
        </p:spPr>
        <p:txBody>
          <a:bodyPr>
            <a:normAutofit fontScale="77500" lnSpcReduction="20000"/>
          </a:bodyPr>
          <a:lstStyle/>
          <a:p>
            <a:r>
              <a:rPr lang="en-US" b="1" dirty="0" smtClean="0"/>
              <a:t>Lesson 1:  Goals of PE</a:t>
            </a:r>
          </a:p>
          <a:p>
            <a:r>
              <a:rPr lang="en-US" dirty="0" smtClean="0"/>
              <a:t>Lesson 2:   General Eligibility Requirements</a:t>
            </a:r>
          </a:p>
          <a:p>
            <a:r>
              <a:rPr lang="en-US" dirty="0" smtClean="0"/>
              <a:t>Lesson 3:   PE PW Policies</a:t>
            </a:r>
          </a:p>
          <a:p>
            <a:r>
              <a:rPr lang="en-US" dirty="0" smtClean="0"/>
              <a:t>Lesson 4:   PE Children Policies</a:t>
            </a:r>
          </a:p>
          <a:p>
            <a:r>
              <a:rPr lang="en-US" dirty="0" smtClean="0"/>
              <a:t>Lesson 5:   Potential PE Outcomes</a:t>
            </a:r>
          </a:p>
          <a:p>
            <a:r>
              <a:rPr lang="en-US" dirty="0" smtClean="0"/>
              <a:t>Lesson 6:   Medical Benefits</a:t>
            </a:r>
          </a:p>
          <a:p>
            <a:r>
              <a:rPr lang="en-US" dirty="0" smtClean="0"/>
              <a:t>Lesson 7:   KanCare</a:t>
            </a:r>
          </a:p>
          <a:p>
            <a:r>
              <a:rPr lang="en-US" dirty="0" smtClean="0"/>
              <a:t>Lesson 8:   Potential KanCare Outcomes</a:t>
            </a:r>
          </a:p>
          <a:p>
            <a:r>
              <a:rPr lang="en-US" dirty="0" smtClean="0"/>
              <a:t>Lesson 9:   PE Tool </a:t>
            </a:r>
          </a:p>
          <a:p>
            <a:r>
              <a:rPr lang="en-US" dirty="0" smtClean="0"/>
              <a:t>Lesson 10: Scenarios</a:t>
            </a:r>
          </a:p>
          <a:p>
            <a:pPr>
              <a:buNone/>
            </a:pPr>
            <a:endParaRPr lang="en-US" dirty="0" smtClean="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3</a:t>
            </a:fld>
            <a:endParaRPr lang="en-US" dirty="0"/>
          </a:p>
        </p:txBody>
      </p:sp>
    </p:spTree>
    <p:extLst>
      <p:ext uri="{BB962C8B-B14F-4D97-AF65-F5344CB8AC3E}">
        <p14:creationId xmlns:p14="http://schemas.microsoft.com/office/powerpoint/2010/main" val="2272326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30</a:t>
            </a:fld>
            <a:endParaRPr lang="en-US"/>
          </a:p>
        </p:txBody>
      </p:sp>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graphicFrame>
        <p:nvGraphicFramePr>
          <p:cNvPr id="7" name="Content Placeholder 7"/>
          <p:cNvGraphicFramePr>
            <a:graphicFrameLocks/>
          </p:cNvGraphicFramePr>
          <p:nvPr>
            <p:extLst>
              <p:ext uri="{D42A27DB-BD31-4B8C-83A1-F6EECF244321}">
                <p14:modId xmlns:p14="http://schemas.microsoft.com/office/powerpoint/2010/main" val="806866919"/>
              </p:ext>
            </p:extLst>
          </p:nvPr>
        </p:nvGraphicFramePr>
        <p:xfrm>
          <a:off x="1143000" y="1295400"/>
          <a:ext cx="69342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0005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31</a:t>
            </a:fld>
            <a:endParaRPr lang="en-US"/>
          </a:p>
        </p:txBody>
      </p:sp>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sp>
        <p:nvSpPr>
          <p:cNvPr id="6" name="Content Placeholder 5"/>
          <p:cNvSpPr>
            <a:spLocks noGrp="1"/>
          </p:cNvSpPr>
          <p:nvPr>
            <p:ph idx="1"/>
          </p:nvPr>
        </p:nvSpPr>
        <p:spPr>
          <a:xfrm>
            <a:off x="1219200" y="1447800"/>
            <a:ext cx="6477000" cy="4724400"/>
          </a:xfrm>
        </p:spPr>
        <p:txBody>
          <a:bodyPr>
            <a:noAutofit/>
          </a:bodyPr>
          <a:lstStyle/>
          <a:p>
            <a:pPr marL="0" indent="0">
              <a:buNone/>
            </a:pPr>
            <a:r>
              <a:rPr lang="en-US" sz="2400" b="1" dirty="0" smtClean="0"/>
              <a:t>Individuals meeting the following criteria can apply for a minor child:  </a:t>
            </a:r>
          </a:p>
          <a:p>
            <a:r>
              <a:rPr lang="en-US" sz="2000" dirty="0" smtClean="0"/>
              <a:t>Caretaker: this can be a parent or relative</a:t>
            </a:r>
          </a:p>
          <a:p>
            <a:r>
              <a:rPr lang="en-US" sz="2000" dirty="0" smtClean="0"/>
              <a:t>Legal Guardian, Custodian, Conservator, or Social Security Payee </a:t>
            </a:r>
          </a:p>
          <a:p>
            <a:r>
              <a:rPr lang="en-US" sz="2000" dirty="0" smtClean="0"/>
              <a:t>Tax Filer  </a:t>
            </a:r>
            <a:endParaRPr lang="en-US" sz="2000" dirty="0" smtClean="0"/>
          </a:p>
          <a:p>
            <a:r>
              <a:rPr lang="en-US" sz="2000" dirty="0" smtClean="0"/>
              <a:t>Medical Representative</a:t>
            </a:r>
            <a:endParaRPr lang="en-US" sz="2000" dirty="0" smtClean="0"/>
          </a:p>
          <a:p>
            <a:pPr marL="0" indent="0">
              <a:buNone/>
            </a:pPr>
            <a:endParaRPr lang="en-US" sz="2400" dirty="0" smtClean="0"/>
          </a:p>
        </p:txBody>
      </p:sp>
    </p:spTree>
    <p:extLst>
      <p:ext uri="{BB962C8B-B14F-4D97-AF65-F5344CB8AC3E}">
        <p14:creationId xmlns:p14="http://schemas.microsoft.com/office/powerpoint/2010/main" val="2411714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32</a:t>
            </a:fld>
            <a:endParaRPr lang="en-US"/>
          </a:p>
        </p:txBody>
      </p:sp>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graphicFrame>
        <p:nvGraphicFramePr>
          <p:cNvPr id="7" name="Content Placeholder 7"/>
          <p:cNvGraphicFramePr>
            <a:graphicFrameLocks/>
          </p:cNvGraphicFramePr>
          <p:nvPr>
            <p:extLst>
              <p:ext uri="{D42A27DB-BD31-4B8C-83A1-F6EECF244321}">
                <p14:modId xmlns:p14="http://schemas.microsoft.com/office/powerpoint/2010/main" val="3513682145"/>
              </p:ext>
            </p:extLst>
          </p:nvPr>
        </p:nvGraphicFramePr>
        <p:xfrm>
          <a:off x="1143000" y="1295400"/>
          <a:ext cx="69342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0942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33</a:t>
            </a:fld>
            <a:endParaRPr lang="en-US"/>
          </a:p>
        </p:txBody>
      </p:sp>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sp>
        <p:nvSpPr>
          <p:cNvPr id="6" name="Content Placeholder 5"/>
          <p:cNvSpPr>
            <a:spLocks noGrp="1"/>
          </p:cNvSpPr>
          <p:nvPr>
            <p:ph idx="1"/>
          </p:nvPr>
        </p:nvSpPr>
        <p:spPr>
          <a:xfrm>
            <a:off x="1219200" y="1447800"/>
            <a:ext cx="6477000" cy="4724400"/>
          </a:xfrm>
        </p:spPr>
        <p:txBody>
          <a:bodyPr>
            <a:noAutofit/>
          </a:bodyPr>
          <a:lstStyle/>
          <a:p>
            <a:pPr marL="0" indent="0">
              <a:buNone/>
            </a:pPr>
            <a:r>
              <a:rPr lang="en-US" sz="2400" b="1" dirty="0"/>
              <a:t>Individuals meeting the following criteria can apply for a pregnant woman:  </a:t>
            </a:r>
          </a:p>
          <a:p>
            <a:r>
              <a:rPr lang="en-US" sz="2000" dirty="0"/>
              <a:t>Spouse </a:t>
            </a:r>
          </a:p>
          <a:p>
            <a:r>
              <a:rPr lang="en-US" sz="2000" dirty="0"/>
              <a:t>Father of the unborn child </a:t>
            </a:r>
          </a:p>
          <a:p>
            <a:r>
              <a:rPr lang="en-US" sz="2000" dirty="0"/>
              <a:t>Legal Guardian, Custodian, Conservator, or Social Security Payee </a:t>
            </a:r>
          </a:p>
          <a:p>
            <a:r>
              <a:rPr lang="en-US" sz="2000" dirty="0"/>
              <a:t>Tax Filer  </a:t>
            </a:r>
            <a:endParaRPr lang="en-US" sz="2000" dirty="0" smtClean="0"/>
          </a:p>
          <a:p>
            <a:r>
              <a:rPr lang="en-US" sz="2000" dirty="0" smtClean="0"/>
              <a:t>Medical Representative</a:t>
            </a:r>
            <a:endParaRPr lang="en-US" sz="2000" dirty="0"/>
          </a:p>
          <a:p>
            <a:pPr marL="0" indent="0">
              <a:buNone/>
            </a:pPr>
            <a:endParaRPr lang="en-US" sz="2400" dirty="0" smtClean="0"/>
          </a:p>
        </p:txBody>
      </p:sp>
    </p:spTree>
    <p:extLst>
      <p:ext uri="{BB962C8B-B14F-4D97-AF65-F5344CB8AC3E}">
        <p14:creationId xmlns:p14="http://schemas.microsoft.com/office/powerpoint/2010/main" val="1043054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34</a:t>
            </a:fld>
            <a:endParaRPr lang="en-US"/>
          </a:p>
        </p:txBody>
      </p:sp>
      <p:sp>
        <p:nvSpPr>
          <p:cNvPr id="3" name="Content Placeholder 2"/>
          <p:cNvSpPr>
            <a:spLocks noGrp="1"/>
          </p:cNvSpPr>
          <p:nvPr>
            <p:ph idx="1"/>
          </p:nvPr>
        </p:nvSpPr>
        <p:spPr>
          <a:xfrm>
            <a:off x="1295400" y="1447800"/>
            <a:ext cx="6477000" cy="4267200"/>
          </a:xfrm>
        </p:spPr>
        <p:txBody>
          <a:bodyPr>
            <a:normAutofit/>
          </a:bodyPr>
          <a:lstStyle/>
          <a:p>
            <a:pPr marL="0" indent="0">
              <a:buNone/>
            </a:pPr>
            <a:r>
              <a:rPr lang="en-US" sz="2400" b="1" dirty="0" smtClean="0"/>
              <a:t>Tax Filer </a:t>
            </a:r>
          </a:p>
          <a:p>
            <a:pPr marL="0" indent="0">
              <a:buNone/>
            </a:pPr>
            <a:endParaRPr lang="en-US" sz="2400" b="1" dirty="0" smtClean="0"/>
          </a:p>
          <a:p>
            <a:pPr marL="0" indent="0">
              <a:buNone/>
            </a:pPr>
            <a:r>
              <a:rPr lang="en-US" sz="2400" dirty="0"/>
              <a:t>As the other options are common and fairly easy to understand, we’ll spend  more time discussing what a Tax Filer means. </a:t>
            </a:r>
          </a:p>
          <a:p>
            <a:pPr marL="0" indent="0">
              <a:buNone/>
            </a:pPr>
            <a:endParaRPr lang="en-US" dirty="0"/>
          </a:p>
        </p:txBody>
      </p:sp>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spTree>
    <p:extLst>
      <p:ext uri="{BB962C8B-B14F-4D97-AF65-F5344CB8AC3E}">
        <p14:creationId xmlns:p14="http://schemas.microsoft.com/office/powerpoint/2010/main" val="2084020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35</a:t>
            </a:fld>
            <a:endParaRPr lang="en-US"/>
          </a:p>
        </p:txBody>
      </p:sp>
      <p:sp>
        <p:nvSpPr>
          <p:cNvPr id="3" name="Content Placeholder 2"/>
          <p:cNvSpPr>
            <a:spLocks noGrp="1"/>
          </p:cNvSpPr>
          <p:nvPr>
            <p:ph idx="1"/>
          </p:nvPr>
        </p:nvSpPr>
        <p:spPr>
          <a:xfrm>
            <a:off x="1295400" y="1447800"/>
            <a:ext cx="6477000" cy="4267200"/>
          </a:xfrm>
        </p:spPr>
        <p:txBody>
          <a:bodyPr>
            <a:normAutofit/>
          </a:bodyPr>
          <a:lstStyle/>
          <a:p>
            <a:pPr marL="0" indent="0">
              <a:buNone/>
            </a:pPr>
            <a:r>
              <a:rPr lang="en-US" sz="2400" b="1" dirty="0" smtClean="0"/>
              <a:t>Tax Filer </a:t>
            </a:r>
          </a:p>
          <a:p>
            <a:pPr marL="0" indent="0">
              <a:buNone/>
            </a:pPr>
            <a:endParaRPr lang="en-US" sz="2400" b="1" dirty="0" smtClean="0"/>
          </a:p>
          <a:p>
            <a:pPr marL="0" indent="0">
              <a:buNone/>
            </a:pPr>
            <a:r>
              <a:rPr lang="en-US" sz="2400" dirty="0" smtClean="0"/>
              <a:t>Most </a:t>
            </a:r>
            <a:r>
              <a:rPr lang="en-US" sz="2400" dirty="0"/>
              <a:t>of the time, if an individual is claimed as a tax dependent it is by someone that is already allowed to apply for them, such as a parent or </a:t>
            </a:r>
            <a:r>
              <a:rPr lang="en-US" sz="2400" dirty="0" smtClean="0"/>
              <a:t>spouse.</a:t>
            </a:r>
            <a:br>
              <a:rPr lang="en-US" sz="2400" dirty="0" smtClean="0"/>
            </a:br>
            <a:endParaRPr lang="en-US" sz="2400" dirty="0" smtClean="0"/>
          </a:p>
          <a:p>
            <a:pPr marL="0" indent="0">
              <a:buNone/>
            </a:pPr>
            <a:r>
              <a:rPr lang="en-US" sz="2400" dirty="0" smtClean="0"/>
              <a:t>However, when filing taxes, the rules are broader and other individuals, including non-relatives, can be claimed as tax dependents.  </a:t>
            </a:r>
            <a:endParaRPr lang="en-US" sz="2400" dirty="0"/>
          </a:p>
          <a:p>
            <a:pPr marL="0" indent="0">
              <a:buNone/>
            </a:pPr>
            <a:endParaRPr lang="en-US" dirty="0"/>
          </a:p>
        </p:txBody>
      </p:sp>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spTree>
    <p:extLst>
      <p:ext uri="{BB962C8B-B14F-4D97-AF65-F5344CB8AC3E}">
        <p14:creationId xmlns:p14="http://schemas.microsoft.com/office/powerpoint/2010/main" val="1052988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36</a:t>
            </a:fld>
            <a:endParaRPr lang="en-US"/>
          </a:p>
        </p:txBody>
      </p:sp>
      <p:sp>
        <p:nvSpPr>
          <p:cNvPr id="3" name="Content Placeholder 2"/>
          <p:cNvSpPr>
            <a:spLocks noGrp="1"/>
          </p:cNvSpPr>
          <p:nvPr>
            <p:ph idx="1"/>
          </p:nvPr>
        </p:nvSpPr>
        <p:spPr>
          <a:xfrm>
            <a:off x="1295400" y="1447800"/>
            <a:ext cx="6477000" cy="4267200"/>
          </a:xfrm>
        </p:spPr>
        <p:txBody>
          <a:bodyPr>
            <a:normAutofit/>
          </a:bodyPr>
          <a:lstStyle/>
          <a:p>
            <a:pPr marL="0" indent="0">
              <a:buNone/>
            </a:pPr>
            <a:r>
              <a:rPr lang="en-US" sz="2400" b="1" dirty="0" smtClean="0"/>
              <a:t>Household =  Mom, Mom’s Boyfriend, and Mom’s Child.  Mom’s Boyfriend files taxes and claims the child as his tax dependent.  </a:t>
            </a:r>
          </a:p>
          <a:p>
            <a:pPr marL="0" indent="0">
              <a:buNone/>
            </a:pPr>
            <a:endParaRPr lang="en-US" sz="2400" b="1" dirty="0" smtClean="0"/>
          </a:p>
          <a:p>
            <a:pPr marL="0" indent="0">
              <a:buNone/>
            </a:pPr>
            <a:r>
              <a:rPr lang="en-US" sz="2400" dirty="0" smtClean="0"/>
              <a:t>The Mom’s Boyfriend is not the child’s father, so normally wouldn’t be able to apply for him.   But, because he claims the child as a tax dependent, then he </a:t>
            </a:r>
            <a:r>
              <a:rPr lang="en-US" sz="2400" b="1" i="1" dirty="0" smtClean="0"/>
              <a:t>can</a:t>
            </a:r>
            <a:r>
              <a:rPr lang="en-US" sz="2400" dirty="0" smtClean="0"/>
              <a:t> apply for PE for the child.  </a:t>
            </a:r>
            <a:endParaRPr lang="en-US" sz="2400" dirty="0"/>
          </a:p>
          <a:p>
            <a:pPr marL="0" indent="0">
              <a:buNone/>
            </a:pPr>
            <a:endParaRPr lang="en-US" dirty="0"/>
          </a:p>
        </p:txBody>
      </p:sp>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spTree>
    <p:extLst>
      <p:ext uri="{BB962C8B-B14F-4D97-AF65-F5344CB8AC3E}">
        <p14:creationId xmlns:p14="http://schemas.microsoft.com/office/powerpoint/2010/main" val="983883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Household Size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37</a:t>
            </a:fld>
            <a:endParaRPr lang="en-US"/>
          </a:p>
        </p:txBody>
      </p:sp>
      <p:sp>
        <p:nvSpPr>
          <p:cNvPr id="2" name="TextBox 1"/>
          <p:cNvSpPr txBox="1"/>
          <p:nvPr/>
        </p:nvSpPr>
        <p:spPr>
          <a:xfrm>
            <a:off x="864605" y="1600200"/>
            <a:ext cx="7086600" cy="37856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size of a family’s household is one of the factors used to determine </a:t>
            </a:r>
            <a:r>
              <a:rPr lang="en-US" sz="2400" dirty="0" smtClean="0">
                <a:latin typeface="Arial" panose="020B0604020202020204" pitchFamily="34" charset="0"/>
                <a:cs typeface="Arial" panose="020B0604020202020204" pitchFamily="34" charset="0"/>
              </a:rPr>
              <a:t>presumptive eligibility.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PE Tool is very helpful in determining this household size.  By answering questions about who is in the home and other tax dependents, the PE Tool will identify the household size used for the PE determination.  </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3552466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Household Size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38</a:t>
            </a:fld>
            <a:endParaRPr lang="en-US"/>
          </a:p>
        </p:txBody>
      </p:sp>
      <p:sp>
        <p:nvSpPr>
          <p:cNvPr id="2" name="TextBox 1"/>
          <p:cNvSpPr txBox="1"/>
          <p:nvPr/>
        </p:nvSpPr>
        <p:spPr>
          <a:xfrm>
            <a:off x="864605" y="1600200"/>
            <a:ext cx="7086600" cy="5139869"/>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 household size used for the presumptive determination may vary from that which is used when the full KanCare determination is completed.  </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Generally speaking, the household includes: </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PE Children:  the child, parents, step-parents, siblings, and anyone else claimed as a tax dependent.  </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PE Pregnant Women: the pregnant woman, spouse, </a:t>
            </a:r>
            <a:r>
              <a:rPr lang="en-US" sz="2000" dirty="0" smtClean="0">
                <a:latin typeface="Arial" panose="020B0604020202020204" pitchFamily="34" charset="0"/>
                <a:cs typeface="Arial" panose="020B0604020202020204" pitchFamily="34" charset="0"/>
              </a:rPr>
              <a:t>number </a:t>
            </a:r>
            <a:r>
              <a:rPr lang="en-US" sz="2000" dirty="0" smtClean="0">
                <a:latin typeface="Arial" panose="020B0604020202020204" pitchFamily="34" charset="0"/>
                <a:cs typeface="Arial" panose="020B0604020202020204" pitchFamily="34" charset="0"/>
              </a:rPr>
              <a:t>of babies she is pregnant </a:t>
            </a:r>
            <a:r>
              <a:rPr lang="en-US" sz="2000" dirty="0" smtClean="0">
                <a:latin typeface="Arial" panose="020B0604020202020204" pitchFamily="34" charset="0"/>
                <a:cs typeface="Arial" panose="020B0604020202020204" pitchFamily="34" charset="0"/>
              </a:rPr>
              <a:t>with, her children if also living with her, and anyone else she claims as a tax dependent.</a:t>
            </a:r>
          </a:p>
          <a:p>
            <a:pPr marL="8001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Note:  If the PW is under age 19 and living with her parents/step-parents or siblings, they will also be included in her household.  </a:t>
            </a:r>
            <a:endParaRPr lang="en-US" sz="2000" dirty="0" smtClean="0">
              <a:latin typeface="Arial" panose="020B0604020202020204" pitchFamily="34" charset="0"/>
              <a:cs typeface="Arial" panose="020B0604020202020204"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961029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Income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39</a:t>
            </a:fld>
            <a:endParaRPr lang="en-US"/>
          </a:p>
        </p:txBody>
      </p:sp>
      <p:sp>
        <p:nvSpPr>
          <p:cNvPr id="2" name="TextBox 1"/>
          <p:cNvSpPr txBox="1"/>
          <p:nvPr/>
        </p:nvSpPr>
        <p:spPr>
          <a:xfrm>
            <a:off x="864605" y="1600200"/>
            <a:ext cx="7086600" cy="4154984"/>
          </a:xfrm>
          <a:prstGeom prst="rect">
            <a:avLst/>
          </a:prstGeom>
          <a:noFill/>
        </p:spPr>
        <p:txBody>
          <a:bodyPr wrap="square" rtlCol="0">
            <a:spAutoFit/>
          </a:bodyPr>
          <a:lstStyle/>
          <a:p>
            <a:r>
              <a:rPr lang="en-US" sz="2400" dirty="0" smtClean="0">
                <a:latin typeface="Arial" pitchFamily="34" charset="0"/>
                <a:cs typeface="Arial" pitchFamily="34" charset="0"/>
              </a:rPr>
              <a:t>Once the household size is known, it is then important to identify the type and amount of income received by those household members.  </a:t>
            </a:r>
          </a:p>
          <a:p>
            <a:endParaRPr lang="en-US" sz="2400" dirty="0">
              <a:latin typeface="Arial" pitchFamily="34" charset="0"/>
              <a:cs typeface="Arial" pitchFamily="34" charset="0"/>
            </a:endParaRPr>
          </a:p>
          <a:p>
            <a:r>
              <a:rPr lang="en-US" sz="2400" dirty="0" smtClean="0">
                <a:latin typeface="Arial" pitchFamily="34" charset="0"/>
                <a:cs typeface="Arial" pitchFamily="34" charset="0"/>
              </a:rPr>
              <a:t>Countable </a:t>
            </a:r>
            <a:r>
              <a:rPr lang="en-US" sz="2400" dirty="0">
                <a:latin typeface="Arial" pitchFamily="34" charset="0"/>
                <a:cs typeface="Arial" pitchFamily="34" charset="0"/>
              </a:rPr>
              <a:t>income </a:t>
            </a:r>
            <a:r>
              <a:rPr lang="en-US" sz="2400" dirty="0" smtClean="0">
                <a:latin typeface="Arial" pitchFamily="34" charset="0"/>
                <a:cs typeface="Arial" pitchFamily="34" charset="0"/>
              </a:rPr>
              <a:t>is </a:t>
            </a:r>
            <a:r>
              <a:rPr lang="en-US" sz="2400" dirty="0">
                <a:latin typeface="Arial" pitchFamily="34" charset="0"/>
                <a:cs typeface="Arial" pitchFamily="34" charset="0"/>
              </a:rPr>
              <a:t>based on tax rules.  </a:t>
            </a:r>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r>
              <a:rPr lang="en-US" sz="2400" dirty="0" smtClean="0">
                <a:latin typeface="Arial" pitchFamily="34" charset="0"/>
                <a:cs typeface="Arial" pitchFamily="34" charset="0"/>
              </a:rPr>
              <a:t>In </a:t>
            </a:r>
            <a:r>
              <a:rPr lang="en-US" sz="2400" dirty="0">
                <a:latin typeface="Arial" pitchFamily="34" charset="0"/>
                <a:cs typeface="Arial" pitchFamily="34" charset="0"/>
              </a:rPr>
              <a:t>most situations, if income is taxable it is counted in the </a:t>
            </a:r>
            <a:r>
              <a:rPr lang="en-US" sz="2400" dirty="0" smtClean="0">
                <a:latin typeface="Arial" pitchFamily="34" charset="0"/>
                <a:cs typeface="Arial" pitchFamily="34" charset="0"/>
              </a:rPr>
              <a:t>Presumptive Eligibility </a:t>
            </a:r>
            <a:r>
              <a:rPr lang="en-US" sz="2400" dirty="0">
                <a:latin typeface="Arial" pitchFamily="34" charset="0"/>
                <a:cs typeface="Arial" pitchFamily="34" charset="0"/>
              </a:rPr>
              <a:t>determination.  </a:t>
            </a:r>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r>
              <a:rPr lang="en-US" sz="2400" dirty="0" smtClean="0">
                <a:latin typeface="Arial" pitchFamily="34" charset="0"/>
                <a:cs typeface="Arial" pitchFamily="34" charset="0"/>
              </a:rPr>
              <a:t>Likewise, if income isn’t taxed, such as child support, it isn’t used to determine eligibility.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66858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 &gt; PE Defined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a:t>
            </a:fld>
            <a:endParaRPr lang="en-US"/>
          </a:p>
        </p:txBody>
      </p:sp>
      <p:sp>
        <p:nvSpPr>
          <p:cNvPr id="6" name="Content Placeholder 7"/>
          <p:cNvSpPr txBox="1">
            <a:spLocks/>
          </p:cNvSpPr>
          <p:nvPr/>
        </p:nvSpPr>
        <p:spPr>
          <a:xfrm>
            <a:off x="533400" y="1600200"/>
            <a:ext cx="7540083" cy="3962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Presumptive Eligibility is a program designed to provide </a:t>
            </a:r>
            <a:r>
              <a:rPr lang="en-US" sz="2000" dirty="0" smtClean="0"/>
              <a:t>individuals </a:t>
            </a:r>
            <a:r>
              <a:rPr lang="en-US" sz="2000" dirty="0"/>
              <a:t>with temporary medical coverage at the time a medical service is provided.  </a:t>
            </a:r>
          </a:p>
          <a:p>
            <a:pPr marL="0" indent="0">
              <a:buNone/>
            </a:pPr>
            <a:endParaRPr lang="en-US" sz="2000" dirty="0"/>
          </a:p>
          <a:p>
            <a:pPr marL="0" indent="0">
              <a:buNone/>
            </a:pPr>
            <a:r>
              <a:rPr lang="en-US" sz="2000" dirty="0"/>
              <a:t>The PE program </a:t>
            </a:r>
            <a:r>
              <a:rPr lang="en-US" sz="2000" dirty="0" smtClean="0"/>
              <a:t>serves the following populations in Kansas:  </a:t>
            </a:r>
          </a:p>
          <a:p>
            <a:r>
              <a:rPr lang="en-US" sz="2000" dirty="0" smtClean="0"/>
              <a:t>Children</a:t>
            </a:r>
          </a:p>
          <a:p>
            <a:r>
              <a:rPr lang="en-US" sz="2000" dirty="0" smtClean="0"/>
              <a:t>Pregnant Women </a:t>
            </a:r>
          </a:p>
          <a:p>
            <a:r>
              <a:rPr lang="en-US" sz="2000" dirty="0" smtClean="0"/>
              <a:t>Adults in one of the following groups:  </a:t>
            </a:r>
          </a:p>
          <a:p>
            <a:pPr lvl="1"/>
            <a:r>
              <a:rPr lang="en-US" sz="1800" dirty="0" smtClean="0"/>
              <a:t>Low-income Caretakers</a:t>
            </a:r>
          </a:p>
          <a:p>
            <a:pPr lvl="1"/>
            <a:r>
              <a:rPr lang="en-US" sz="1800" dirty="0" smtClean="0"/>
              <a:t>Former Foster Care  </a:t>
            </a:r>
          </a:p>
          <a:p>
            <a:pPr lvl="1"/>
            <a:r>
              <a:rPr lang="en-US" sz="1800" dirty="0" smtClean="0"/>
              <a:t>Breast and Cervical Cancer recipients </a:t>
            </a:r>
          </a:p>
          <a:p>
            <a:pPr marL="0" indent="0">
              <a:buNone/>
            </a:pPr>
            <a:endParaRPr lang="en-US" sz="2000" dirty="0" smtClean="0"/>
          </a:p>
        </p:txBody>
      </p:sp>
    </p:spTree>
    <p:extLst>
      <p:ext uri="{BB962C8B-B14F-4D97-AF65-F5344CB8AC3E}">
        <p14:creationId xmlns:p14="http://schemas.microsoft.com/office/powerpoint/2010/main" val="1488808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42672"/>
            <a:ext cx="7086600" cy="566928"/>
          </a:xfrm>
        </p:spPr>
        <p:txBody>
          <a:bodyPr/>
          <a:lstStyle/>
          <a:p>
            <a:r>
              <a:rPr lang="en-US" dirty="0" smtClean="0"/>
              <a:t>Presumptive Eligibility: ILT</a:t>
            </a:r>
            <a:endParaRPr lang="en-US" dirty="0"/>
          </a:p>
        </p:txBody>
      </p:sp>
      <p:sp>
        <p:nvSpPr>
          <p:cNvPr id="5" name="Content Placeholder 19"/>
          <p:cNvSpPr txBox="1">
            <a:spLocks/>
          </p:cNvSpPr>
          <p:nvPr/>
        </p:nvSpPr>
        <p:spPr>
          <a:xfrm>
            <a:off x="1005444" y="685800"/>
            <a:ext cx="8153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Requirements&gt; Common Types of Income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40</a:t>
            </a:fld>
            <a:endParaRPr lang="en-US"/>
          </a:p>
        </p:txBody>
      </p:sp>
      <p:graphicFrame>
        <p:nvGraphicFramePr>
          <p:cNvPr id="6" name="Diagram 5"/>
          <p:cNvGraphicFramePr/>
          <p:nvPr>
            <p:extLst>
              <p:ext uri="{D42A27DB-BD31-4B8C-83A1-F6EECF244321}">
                <p14:modId xmlns:p14="http://schemas.microsoft.com/office/powerpoint/2010/main" val="2846383100"/>
              </p:ext>
            </p:extLst>
          </p:nvPr>
        </p:nvGraphicFramePr>
        <p:xfrm>
          <a:off x="838200" y="2667000"/>
          <a:ext cx="7543800"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7"/>
          <p:cNvSpPr txBox="1">
            <a:spLocks/>
          </p:cNvSpPr>
          <p:nvPr/>
        </p:nvSpPr>
        <p:spPr>
          <a:xfrm>
            <a:off x="304800" y="1295400"/>
            <a:ext cx="8610600" cy="1111332"/>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smtClean="0"/>
              <a:t>The most common types of countable income are listed below.  Each of these types of income must be used to determine Presumptive Eligibility.    </a:t>
            </a:r>
            <a:endParaRPr lang="en-US" sz="2000" dirty="0" smtClean="0"/>
          </a:p>
        </p:txBody>
      </p:sp>
    </p:spTree>
    <p:extLst>
      <p:ext uri="{BB962C8B-B14F-4D97-AF65-F5344CB8AC3E}">
        <p14:creationId xmlns:p14="http://schemas.microsoft.com/office/powerpoint/2010/main" val="207384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41</a:t>
            </a:fld>
            <a:endParaRPr lang="en-US"/>
          </a:p>
        </p:txBody>
      </p:sp>
      <p:sp>
        <p:nvSpPr>
          <p:cNvPr id="3" name="Content Placeholder 2"/>
          <p:cNvSpPr>
            <a:spLocks noGrp="1"/>
          </p:cNvSpPr>
          <p:nvPr>
            <p:ph idx="1"/>
          </p:nvPr>
        </p:nvSpPr>
        <p:spPr>
          <a:xfrm>
            <a:off x="1219200" y="1447800"/>
            <a:ext cx="6477000" cy="4525963"/>
          </a:xfrm>
        </p:spPr>
        <p:txBody>
          <a:bodyPr>
            <a:normAutofit fontScale="92500" lnSpcReduction="10000"/>
          </a:bodyPr>
          <a:lstStyle/>
          <a:p>
            <a:pPr marL="0" indent="0">
              <a:buFont typeface="Arial" charset="0"/>
              <a:buNone/>
            </a:pPr>
            <a:endParaRPr lang="en-US" sz="2100" b="1" dirty="0" smtClean="0"/>
          </a:p>
          <a:p>
            <a:pPr marL="0" indent="0">
              <a:buFont typeface="Arial" charset="0"/>
              <a:buNone/>
            </a:pPr>
            <a:endParaRPr lang="en-US" sz="2100" b="1" dirty="0"/>
          </a:p>
          <a:p>
            <a:pPr marL="0" indent="0">
              <a:buFont typeface="Arial" charset="0"/>
              <a:buNone/>
            </a:pPr>
            <a:endParaRPr lang="en-US" sz="2100" b="1" dirty="0" smtClean="0"/>
          </a:p>
          <a:p>
            <a:pPr marL="0" indent="0">
              <a:buFont typeface="Arial" charset="0"/>
              <a:buNone/>
            </a:pPr>
            <a:r>
              <a:rPr lang="en-US" sz="2400" b="1" i="1" dirty="0" smtClean="0"/>
              <a:t>Gross </a:t>
            </a:r>
            <a:r>
              <a:rPr lang="en-US" sz="2400" b="1" i="1" dirty="0"/>
              <a:t>income is the amount received before any deductions are taken out</a:t>
            </a:r>
            <a:r>
              <a:rPr lang="en-US" sz="2400" dirty="0"/>
              <a:t>. </a:t>
            </a:r>
            <a:endParaRPr lang="en-US" sz="2400" dirty="0" smtClean="0"/>
          </a:p>
          <a:p>
            <a:pPr marL="0" indent="0">
              <a:buFont typeface="Arial" charset="0"/>
              <a:buNone/>
            </a:pPr>
            <a:endParaRPr lang="en-US" sz="2400" dirty="0"/>
          </a:p>
          <a:p>
            <a:pPr marL="0" indent="0">
              <a:buFont typeface="Arial" charset="0"/>
              <a:buNone/>
            </a:pPr>
            <a:r>
              <a:rPr lang="en-US" sz="2400" dirty="0" smtClean="0"/>
              <a:t>When counting income from a job – Gross income is always used.   </a:t>
            </a:r>
          </a:p>
          <a:p>
            <a:pPr marL="0" indent="0">
              <a:buFont typeface="Arial" charset="0"/>
              <a:buNone/>
            </a:pPr>
            <a:endParaRPr lang="en-US" sz="2400" dirty="0" smtClean="0"/>
          </a:p>
          <a:p>
            <a:pPr marL="0" indent="0">
              <a:buFont typeface="Arial" charset="0"/>
              <a:buNone/>
            </a:pPr>
            <a:r>
              <a:rPr lang="en-US" sz="2400" dirty="0" smtClean="0"/>
              <a:t>If the applicant doesn’t know what their gross income is – you can always help them calculate it by using their hourly wage x the number of hours they work each week.  </a:t>
            </a:r>
            <a:endParaRPr lang="en-US" sz="2400" dirty="0"/>
          </a:p>
          <a:p>
            <a:pPr marL="0" indent="0">
              <a:buNone/>
            </a:pPr>
            <a:endParaRPr lang="en-US" sz="2100" dirty="0"/>
          </a:p>
        </p:txBody>
      </p:sp>
      <p:sp>
        <p:nvSpPr>
          <p:cNvPr id="4" name="Title 3"/>
          <p:cNvSpPr>
            <a:spLocks noGrp="1"/>
          </p:cNvSpPr>
          <p:nvPr>
            <p:ph type="title"/>
          </p:nvPr>
        </p:nvSpPr>
        <p:spPr/>
        <p:txBody>
          <a:bodyPr>
            <a:normAutofit/>
          </a:bodyPr>
          <a:lstStyle/>
          <a:p>
            <a:r>
              <a:rPr lang="en-US" dirty="0" smtClean="0"/>
              <a:t>Presumptive Eligibility</a:t>
            </a:r>
            <a:r>
              <a:rPr lang="en-US" dirty="0"/>
              <a:t>: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Income </a:t>
            </a:r>
            <a:endParaRPr lang="en-US" dirty="0"/>
          </a:p>
        </p:txBody>
      </p:sp>
      <p:graphicFrame>
        <p:nvGraphicFramePr>
          <p:cNvPr id="6" name="Diagram 5"/>
          <p:cNvGraphicFramePr/>
          <p:nvPr>
            <p:extLst>
              <p:ext uri="{D42A27DB-BD31-4B8C-83A1-F6EECF244321}">
                <p14:modId xmlns:p14="http://schemas.microsoft.com/office/powerpoint/2010/main" val="3812594173"/>
              </p:ext>
            </p:extLst>
          </p:nvPr>
        </p:nvGraphicFramePr>
        <p:xfrm>
          <a:off x="685800" y="1371600"/>
          <a:ext cx="7543800"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90182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42</a:t>
            </a:fld>
            <a:endParaRPr lang="en-US"/>
          </a:p>
        </p:txBody>
      </p:sp>
      <p:sp>
        <p:nvSpPr>
          <p:cNvPr id="3" name="Content Placeholder 2"/>
          <p:cNvSpPr>
            <a:spLocks noGrp="1"/>
          </p:cNvSpPr>
          <p:nvPr>
            <p:ph idx="1"/>
          </p:nvPr>
        </p:nvSpPr>
        <p:spPr>
          <a:xfrm>
            <a:off x="1219200" y="1447800"/>
            <a:ext cx="6477000" cy="4525963"/>
          </a:xfrm>
        </p:spPr>
        <p:txBody>
          <a:bodyPr>
            <a:normAutofit/>
          </a:bodyPr>
          <a:lstStyle/>
          <a:p>
            <a:pPr marL="0" indent="0">
              <a:buFont typeface="Arial" charset="0"/>
              <a:buNone/>
            </a:pPr>
            <a:r>
              <a:rPr lang="en-US" sz="2100" b="1" dirty="0" smtClean="0"/>
              <a:t>We enter income as a MONTHLY amount, so if using this method, you’ll have to determine how much that is per month.  </a:t>
            </a:r>
          </a:p>
          <a:p>
            <a:pPr marL="0" indent="0">
              <a:buFont typeface="Arial" charset="0"/>
              <a:buNone/>
            </a:pPr>
            <a:endParaRPr lang="en-US" sz="2100" b="1" dirty="0"/>
          </a:p>
          <a:p>
            <a:pPr marL="0" indent="0">
              <a:buFont typeface="Arial" charset="0"/>
              <a:buNone/>
            </a:pPr>
            <a:r>
              <a:rPr lang="en-US" sz="2100" b="1" dirty="0" smtClean="0"/>
              <a:t>Example:  </a:t>
            </a:r>
            <a:r>
              <a:rPr lang="en-US" sz="2100" dirty="0" smtClean="0"/>
              <a:t>Applicant doesn’t know their monthly gross income.  But they report that they make $9 per hour and work 35 hours each week.  </a:t>
            </a:r>
          </a:p>
          <a:p>
            <a:pPr marL="0" indent="0">
              <a:buFont typeface="Arial" charset="0"/>
              <a:buNone/>
            </a:pPr>
            <a:r>
              <a:rPr lang="en-US" sz="2100" dirty="0" smtClean="0"/>
              <a:t>$9 x 35 = $315 weekly.  </a:t>
            </a:r>
          </a:p>
          <a:p>
            <a:pPr marL="0" indent="0">
              <a:buFont typeface="Arial" charset="0"/>
              <a:buNone/>
            </a:pPr>
            <a:r>
              <a:rPr lang="en-US" sz="2100" dirty="0" smtClean="0"/>
              <a:t>There are 52 weeks per year, so $315 x 52 = $16,380.  </a:t>
            </a:r>
          </a:p>
          <a:p>
            <a:pPr marL="0" indent="0">
              <a:buFont typeface="Arial" charset="0"/>
              <a:buNone/>
            </a:pPr>
            <a:r>
              <a:rPr lang="en-US" sz="2100" dirty="0" smtClean="0"/>
              <a:t>Now, divide that by 12 to get the monthly amount.  </a:t>
            </a:r>
          </a:p>
          <a:p>
            <a:pPr marL="0" indent="0">
              <a:buFont typeface="Arial" charset="0"/>
              <a:buNone/>
            </a:pPr>
            <a:r>
              <a:rPr lang="en-US" sz="2100" dirty="0" smtClean="0"/>
              <a:t>$16,380 / 12 = $1365 per MONTH.  </a:t>
            </a:r>
            <a:endParaRPr lang="en-US" sz="2100" dirty="0"/>
          </a:p>
        </p:txBody>
      </p:sp>
      <p:sp>
        <p:nvSpPr>
          <p:cNvPr id="4" name="Title 3"/>
          <p:cNvSpPr>
            <a:spLocks noGrp="1"/>
          </p:cNvSpPr>
          <p:nvPr>
            <p:ph type="title"/>
          </p:nvPr>
        </p:nvSpPr>
        <p:spPr/>
        <p:txBody>
          <a:bodyPr>
            <a:normAutofit/>
          </a:bodyPr>
          <a:lstStyle/>
          <a:p>
            <a:r>
              <a:rPr lang="en-US" dirty="0" smtClean="0"/>
              <a:t>Presumptive Eligibility</a:t>
            </a:r>
            <a:r>
              <a:rPr lang="en-US" dirty="0"/>
              <a:t>: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Income </a:t>
            </a:r>
            <a:endParaRPr lang="en-US" dirty="0"/>
          </a:p>
        </p:txBody>
      </p:sp>
    </p:spTree>
    <p:extLst>
      <p:ext uri="{BB962C8B-B14F-4D97-AF65-F5344CB8AC3E}">
        <p14:creationId xmlns:p14="http://schemas.microsoft.com/office/powerpoint/2010/main" val="1001632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43</a:t>
            </a:fld>
            <a:endParaRPr lang="en-US"/>
          </a:p>
        </p:txBody>
      </p:sp>
      <p:sp>
        <p:nvSpPr>
          <p:cNvPr id="3" name="Content Placeholder 2"/>
          <p:cNvSpPr>
            <a:spLocks noGrp="1"/>
          </p:cNvSpPr>
          <p:nvPr>
            <p:ph idx="1"/>
          </p:nvPr>
        </p:nvSpPr>
        <p:spPr>
          <a:xfrm>
            <a:off x="1219200" y="1447800"/>
            <a:ext cx="6477000" cy="4525963"/>
          </a:xfrm>
        </p:spPr>
        <p:txBody>
          <a:bodyPr>
            <a:normAutofit/>
          </a:bodyPr>
          <a:lstStyle/>
          <a:p>
            <a:pPr marL="0" indent="0">
              <a:buFont typeface="Arial" charset="0"/>
              <a:buNone/>
            </a:pPr>
            <a:endParaRPr lang="en-US" sz="2100" b="1" dirty="0" smtClean="0"/>
          </a:p>
          <a:p>
            <a:pPr marL="0" indent="0">
              <a:buFont typeface="Arial" charset="0"/>
              <a:buNone/>
            </a:pPr>
            <a:endParaRPr lang="en-US" sz="2100" b="1" dirty="0"/>
          </a:p>
          <a:p>
            <a:pPr marL="0" indent="0">
              <a:buFont typeface="Arial" charset="0"/>
              <a:buNone/>
            </a:pPr>
            <a:endParaRPr lang="en-US" sz="2100" b="1" dirty="0" smtClean="0"/>
          </a:p>
          <a:p>
            <a:pPr marL="0" indent="0">
              <a:buFont typeface="Arial" charset="0"/>
              <a:buNone/>
            </a:pPr>
            <a:r>
              <a:rPr lang="en-US" sz="2000" b="1" i="1" dirty="0" smtClean="0"/>
              <a:t>When an applicant reports they have their own business, you’ll need to ask them to tell you their monthly business income – minus their monthly business expenses. </a:t>
            </a:r>
            <a:r>
              <a:rPr lang="en-US" sz="2400" b="1" i="1" dirty="0" smtClean="0"/>
              <a:t> </a:t>
            </a:r>
          </a:p>
          <a:p>
            <a:pPr marL="0" indent="0">
              <a:buFont typeface="Arial" charset="0"/>
              <a:buNone/>
            </a:pPr>
            <a:endParaRPr lang="en-US" sz="2400" b="1" i="1" dirty="0"/>
          </a:p>
          <a:p>
            <a:pPr marL="0" indent="0">
              <a:buFont typeface="Arial" charset="0"/>
              <a:buNone/>
            </a:pPr>
            <a:r>
              <a:rPr lang="en-US" sz="2000" dirty="0" smtClean="0"/>
              <a:t>This might be information that  your applicant wasn’t prepared to provide to you, so you’ll have to ask them to give you their closest estimate. </a:t>
            </a:r>
            <a:endParaRPr lang="en-US" sz="2000" dirty="0"/>
          </a:p>
          <a:p>
            <a:pPr marL="0" indent="0">
              <a:buNone/>
            </a:pPr>
            <a:endParaRPr lang="en-US" sz="2100" dirty="0"/>
          </a:p>
        </p:txBody>
      </p:sp>
      <p:sp>
        <p:nvSpPr>
          <p:cNvPr id="4" name="Title 3"/>
          <p:cNvSpPr>
            <a:spLocks noGrp="1"/>
          </p:cNvSpPr>
          <p:nvPr>
            <p:ph type="title"/>
          </p:nvPr>
        </p:nvSpPr>
        <p:spPr/>
        <p:txBody>
          <a:bodyPr>
            <a:normAutofit/>
          </a:bodyPr>
          <a:lstStyle/>
          <a:p>
            <a:r>
              <a:rPr lang="en-US" dirty="0" smtClean="0"/>
              <a:t>Presumptive Eligibility</a:t>
            </a:r>
            <a:r>
              <a:rPr lang="en-US" dirty="0"/>
              <a:t>: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Income </a:t>
            </a:r>
            <a:endParaRPr lang="en-US" dirty="0"/>
          </a:p>
        </p:txBody>
      </p:sp>
      <p:graphicFrame>
        <p:nvGraphicFramePr>
          <p:cNvPr id="7" name="Diagram 6"/>
          <p:cNvGraphicFramePr/>
          <p:nvPr>
            <p:extLst>
              <p:ext uri="{D42A27DB-BD31-4B8C-83A1-F6EECF244321}">
                <p14:modId xmlns:p14="http://schemas.microsoft.com/office/powerpoint/2010/main" val="1869484810"/>
              </p:ext>
            </p:extLst>
          </p:nvPr>
        </p:nvGraphicFramePr>
        <p:xfrm>
          <a:off x="533400" y="1295400"/>
          <a:ext cx="7543800"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57162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44</a:t>
            </a:fld>
            <a:endParaRPr lang="en-US"/>
          </a:p>
        </p:txBody>
      </p:sp>
      <p:sp>
        <p:nvSpPr>
          <p:cNvPr id="3" name="Content Placeholder 2"/>
          <p:cNvSpPr>
            <a:spLocks noGrp="1"/>
          </p:cNvSpPr>
          <p:nvPr>
            <p:ph idx="1"/>
          </p:nvPr>
        </p:nvSpPr>
        <p:spPr>
          <a:xfrm>
            <a:off x="1295400" y="1676400"/>
            <a:ext cx="6477000" cy="4525963"/>
          </a:xfrm>
        </p:spPr>
        <p:txBody>
          <a:bodyPr>
            <a:normAutofit fontScale="70000" lnSpcReduction="20000"/>
          </a:bodyPr>
          <a:lstStyle/>
          <a:p>
            <a:pPr marL="0" indent="0">
              <a:buFont typeface="Arial" charset="0"/>
              <a:buNone/>
            </a:pPr>
            <a:endParaRPr lang="en-US" sz="2100" b="1" dirty="0" smtClean="0"/>
          </a:p>
          <a:p>
            <a:pPr marL="0" indent="0">
              <a:buFont typeface="Arial" charset="0"/>
              <a:buNone/>
            </a:pPr>
            <a:endParaRPr lang="en-US" sz="2100" b="1" dirty="0"/>
          </a:p>
          <a:p>
            <a:pPr marL="0" indent="0">
              <a:buFont typeface="Arial" charset="0"/>
              <a:buNone/>
            </a:pPr>
            <a:endParaRPr lang="en-US" sz="2100" b="1" dirty="0" smtClean="0"/>
          </a:p>
          <a:p>
            <a:pPr marL="0" indent="0">
              <a:buFont typeface="Arial" charset="0"/>
              <a:buNone/>
            </a:pPr>
            <a:endParaRPr lang="en-US" sz="2000" b="1" i="1" dirty="0" smtClean="0"/>
          </a:p>
          <a:p>
            <a:pPr marL="0" indent="0">
              <a:buFont typeface="Arial" charset="0"/>
              <a:buNone/>
            </a:pPr>
            <a:endParaRPr lang="en-US" sz="2000" b="1" i="1" dirty="0"/>
          </a:p>
          <a:p>
            <a:pPr marL="0" indent="0">
              <a:buFont typeface="Arial" charset="0"/>
              <a:buNone/>
            </a:pPr>
            <a:endParaRPr lang="en-US" sz="2000" b="1" i="1" dirty="0" smtClean="0"/>
          </a:p>
          <a:p>
            <a:pPr marL="0" indent="0">
              <a:buFont typeface="Arial" charset="0"/>
              <a:buNone/>
            </a:pPr>
            <a:endParaRPr lang="en-US" sz="2000" b="1" i="1" dirty="0"/>
          </a:p>
          <a:p>
            <a:pPr marL="0" indent="0">
              <a:buFont typeface="Arial" charset="0"/>
              <a:buNone/>
            </a:pPr>
            <a:endParaRPr lang="en-US" sz="2000" b="1" i="1" dirty="0" smtClean="0"/>
          </a:p>
          <a:p>
            <a:pPr marL="0" indent="0">
              <a:buFont typeface="Arial" charset="0"/>
              <a:buNone/>
            </a:pPr>
            <a:endParaRPr lang="en-US" sz="2000" b="1" i="1" dirty="0"/>
          </a:p>
          <a:p>
            <a:pPr marL="0" indent="0">
              <a:buFont typeface="Arial" charset="0"/>
              <a:buNone/>
            </a:pPr>
            <a:endParaRPr lang="en-US" sz="2000" b="1" i="1" dirty="0" smtClean="0"/>
          </a:p>
          <a:p>
            <a:pPr marL="0" indent="0">
              <a:buFont typeface="Arial" charset="0"/>
              <a:buNone/>
            </a:pPr>
            <a:endParaRPr lang="en-US" sz="2000" b="1" i="1" dirty="0"/>
          </a:p>
          <a:p>
            <a:pPr marL="0" indent="0">
              <a:buFont typeface="Arial" charset="0"/>
              <a:buNone/>
            </a:pPr>
            <a:endParaRPr lang="en-US" sz="2000" b="1" i="1" dirty="0" smtClean="0"/>
          </a:p>
          <a:p>
            <a:pPr marL="0" indent="0">
              <a:buFont typeface="Arial" charset="0"/>
              <a:buNone/>
            </a:pPr>
            <a:r>
              <a:rPr lang="en-US" sz="2300" b="1" i="1" dirty="0" smtClean="0"/>
              <a:t>For Unearned income, just ask the applicant to tell you their monthly benefit amount.  </a:t>
            </a:r>
          </a:p>
          <a:p>
            <a:pPr marL="0" indent="0">
              <a:buFont typeface="Arial" charset="0"/>
              <a:buNone/>
            </a:pPr>
            <a:endParaRPr lang="en-US" sz="2300" b="1" i="1" dirty="0"/>
          </a:p>
          <a:p>
            <a:pPr marL="0" indent="0">
              <a:buFont typeface="Arial" charset="0"/>
              <a:buNone/>
            </a:pPr>
            <a:r>
              <a:rPr lang="en-US" sz="2300" dirty="0" smtClean="0"/>
              <a:t>Unemployment Income is another type of income that is often paid weekly. So you may have to assist the applicant in finding the monthly amount, similar to how we explained above for wages. </a:t>
            </a:r>
            <a:endParaRPr lang="en-US" sz="2300" dirty="0"/>
          </a:p>
        </p:txBody>
      </p:sp>
      <p:sp>
        <p:nvSpPr>
          <p:cNvPr id="4" name="Title 3"/>
          <p:cNvSpPr>
            <a:spLocks noGrp="1"/>
          </p:cNvSpPr>
          <p:nvPr>
            <p:ph type="title"/>
          </p:nvPr>
        </p:nvSpPr>
        <p:spPr/>
        <p:txBody>
          <a:bodyPr>
            <a:normAutofit/>
          </a:bodyPr>
          <a:lstStyle/>
          <a:p>
            <a:r>
              <a:rPr lang="en-US" dirty="0" smtClean="0"/>
              <a:t>Presumptive Eligibility</a:t>
            </a:r>
            <a:r>
              <a:rPr lang="en-US" dirty="0"/>
              <a:t>: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Income </a:t>
            </a:r>
            <a:endParaRPr lang="en-US" dirty="0"/>
          </a:p>
        </p:txBody>
      </p:sp>
      <p:graphicFrame>
        <p:nvGraphicFramePr>
          <p:cNvPr id="8" name="Diagram 7"/>
          <p:cNvGraphicFramePr/>
          <p:nvPr>
            <p:extLst>
              <p:ext uri="{D42A27DB-BD31-4B8C-83A1-F6EECF244321}">
                <p14:modId xmlns:p14="http://schemas.microsoft.com/office/powerpoint/2010/main" val="1133982414"/>
              </p:ext>
            </p:extLst>
          </p:nvPr>
        </p:nvGraphicFramePr>
        <p:xfrm>
          <a:off x="1607288" y="1219200"/>
          <a:ext cx="56388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4199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45</a:t>
            </a:fld>
            <a:endParaRPr lang="en-US"/>
          </a:p>
        </p:txBody>
      </p:sp>
      <p:sp>
        <p:nvSpPr>
          <p:cNvPr id="3" name="Content Placeholder 2"/>
          <p:cNvSpPr>
            <a:spLocks noGrp="1"/>
          </p:cNvSpPr>
          <p:nvPr>
            <p:ph idx="1"/>
          </p:nvPr>
        </p:nvSpPr>
        <p:spPr>
          <a:xfrm>
            <a:off x="1219200" y="1447800"/>
            <a:ext cx="6477000" cy="4525963"/>
          </a:xfrm>
        </p:spPr>
        <p:txBody>
          <a:bodyPr>
            <a:normAutofit fontScale="92500" lnSpcReduction="20000"/>
          </a:bodyPr>
          <a:lstStyle/>
          <a:p>
            <a:pPr marL="0" indent="0">
              <a:buNone/>
            </a:pPr>
            <a:r>
              <a:rPr lang="en-US" b="1" dirty="0" smtClean="0"/>
              <a:t>Income of a Child:  </a:t>
            </a:r>
          </a:p>
          <a:p>
            <a:pPr marL="0" indent="0">
              <a:buNone/>
            </a:pPr>
            <a:r>
              <a:rPr lang="en-US" dirty="0" smtClean="0"/>
              <a:t>A child’s* </a:t>
            </a:r>
            <a:r>
              <a:rPr lang="en-US" dirty="0"/>
              <a:t>income is only counted if the child is required to file a tax return</a:t>
            </a:r>
            <a:r>
              <a:rPr lang="en-US" dirty="0" smtClean="0"/>
              <a:t>.  </a:t>
            </a:r>
            <a:endParaRPr lang="en-US" dirty="0"/>
          </a:p>
          <a:p>
            <a:pPr marL="0" indent="0">
              <a:buNone/>
            </a:pPr>
            <a:r>
              <a:rPr lang="en-US" dirty="0"/>
              <a:t> </a:t>
            </a:r>
          </a:p>
          <a:p>
            <a:pPr marL="0" indent="0">
              <a:buNone/>
            </a:pPr>
            <a:r>
              <a:rPr lang="en-US" b="1" dirty="0"/>
              <a:t>For child earnings</a:t>
            </a:r>
            <a:r>
              <a:rPr lang="en-US" dirty="0"/>
              <a:t>: a child is required to file for earnings over </a:t>
            </a:r>
            <a:r>
              <a:rPr lang="en-US" dirty="0" smtClean="0"/>
              <a:t>$6,100</a:t>
            </a:r>
            <a:endParaRPr lang="en-US" dirty="0"/>
          </a:p>
          <a:p>
            <a:pPr marL="0" indent="0">
              <a:buNone/>
            </a:pPr>
            <a:r>
              <a:rPr lang="en-US" dirty="0"/>
              <a:t> </a:t>
            </a:r>
          </a:p>
          <a:p>
            <a:pPr marL="0" indent="0">
              <a:buNone/>
            </a:pPr>
            <a:r>
              <a:rPr lang="en-US" b="1" dirty="0"/>
              <a:t>For child investments</a:t>
            </a:r>
            <a:r>
              <a:rPr lang="en-US" dirty="0"/>
              <a:t>: a child is required to file if this income is over </a:t>
            </a:r>
            <a:r>
              <a:rPr lang="en-US" dirty="0" smtClean="0"/>
              <a:t>$1000</a:t>
            </a:r>
          </a:p>
          <a:p>
            <a:pPr marL="0" indent="0">
              <a:buNone/>
            </a:pPr>
            <a:r>
              <a:rPr lang="en-US" dirty="0" smtClean="0"/>
              <a:t>(these </a:t>
            </a:r>
            <a:r>
              <a:rPr lang="en-US" dirty="0"/>
              <a:t>are usually </a:t>
            </a:r>
            <a:r>
              <a:rPr lang="en-US" dirty="0" smtClean="0"/>
              <a:t>children </a:t>
            </a:r>
            <a:r>
              <a:rPr lang="en-US" dirty="0"/>
              <a:t>with trust funds) </a:t>
            </a:r>
          </a:p>
          <a:p>
            <a:pPr marL="0" indent="0">
              <a:buNone/>
            </a:pPr>
            <a:r>
              <a:rPr lang="en-US" dirty="0"/>
              <a:t> </a:t>
            </a:r>
          </a:p>
          <a:p>
            <a:pPr marL="0" indent="0">
              <a:buNone/>
            </a:pPr>
            <a:r>
              <a:rPr lang="en-US" dirty="0"/>
              <a:t> </a:t>
            </a:r>
          </a:p>
          <a:p>
            <a:pPr marL="0" indent="0">
              <a:buNone/>
            </a:pPr>
            <a:r>
              <a:rPr lang="en-US" sz="2100" dirty="0" smtClean="0"/>
              <a:t>*This is referring to children age 18 and younger.  </a:t>
            </a:r>
            <a:endParaRPr lang="en-US" sz="2100" dirty="0"/>
          </a:p>
        </p:txBody>
      </p:sp>
      <p:sp>
        <p:nvSpPr>
          <p:cNvPr id="4" name="Title 3"/>
          <p:cNvSpPr>
            <a:spLocks noGrp="1"/>
          </p:cNvSpPr>
          <p:nvPr>
            <p:ph type="title"/>
          </p:nvPr>
        </p:nvSpPr>
        <p:spPr/>
        <p:txBody>
          <a:bodyPr>
            <a:normAutofit/>
          </a:bodyPr>
          <a:lstStyle/>
          <a:p>
            <a:r>
              <a:rPr lang="en-US" dirty="0" smtClean="0"/>
              <a:t>Presumptive Eligibility</a:t>
            </a:r>
            <a:r>
              <a:rPr lang="en-US" dirty="0"/>
              <a:t>: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Income </a:t>
            </a:r>
            <a:endParaRPr lang="en-US" dirty="0"/>
          </a:p>
        </p:txBody>
      </p:sp>
    </p:spTree>
    <p:extLst>
      <p:ext uri="{BB962C8B-B14F-4D97-AF65-F5344CB8AC3E}">
        <p14:creationId xmlns:p14="http://schemas.microsoft.com/office/powerpoint/2010/main" val="529651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46</a:t>
            </a:fld>
            <a:endParaRPr lang="en-US"/>
          </a:p>
        </p:txBody>
      </p:sp>
      <p:sp>
        <p:nvSpPr>
          <p:cNvPr id="3" name="Content Placeholder 2"/>
          <p:cNvSpPr>
            <a:spLocks noGrp="1"/>
          </p:cNvSpPr>
          <p:nvPr>
            <p:ph idx="1"/>
          </p:nvPr>
        </p:nvSpPr>
        <p:spPr>
          <a:xfrm>
            <a:off x="1219200" y="1295400"/>
            <a:ext cx="6477000" cy="4525963"/>
          </a:xfrm>
        </p:spPr>
        <p:txBody>
          <a:bodyPr>
            <a:normAutofit/>
          </a:bodyPr>
          <a:lstStyle/>
          <a:p>
            <a:pPr marL="0" indent="0">
              <a:buNone/>
            </a:pPr>
            <a:r>
              <a:rPr lang="en-US" dirty="0"/>
              <a:t> </a:t>
            </a:r>
          </a:p>
          <a:p>
            <a:pPr marL="0" indent="0">
              <a:buNone/>
            </a:pPr>
            <a:endParaRPr lang="en-US" dirty="0"/>
          </a:p>
          <a:p>
            <a:pPr marL="0" indent="0">
              <a:buNone/>
            </a:pPr>
            <a:r>
              <a:rPr lang="en-US" dirty="0" smtClean="0"/>
              <a:t>When a child is required to file taxes, then we’ll count all of their taxable income including any Social Security benefits.  </a:t>
            </a:r>
            <a:endParaRPr lang="en-US"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2: General Eligibility Requirements &gt; Income</a:t>
            </a:r>
            <a:endParaRPr lang="en-US" sz="1800" dirty="0"/>
          </a:p>
        </p:txBody>
      </p:sp>
    </p:spTree>
    <p:extLst>
      <p:ext uri="{BB962C8B-B14F-4D97-AF65-F5344CB8AC3E}">
        <p14:creationId xmlns:p14="http://schemas.microsoft.com/office/powerpoint/2010/main" val="21597268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47</a:t>
            </a:fld>
            <a:endParaRPr lang="en-US"/>
          </a:p>
        </p:txBody>
      </p:sp>
      <p:sp>
        <p:nvSpPr>
          <p:cNvPr id="3" name="Content Placeholder 2"/>
          <p:cNvSpPr>
            <a:spLocks noGrp="1"/>
          </p:cNvSpPr>
          <p:nvPr>
            <p:ph idx="1"/>
          </p:nvPr>
        </p:nvSpPr>
        <p:spPr>
          <a:xfrm>
            <a:off x="1219200" y="1295400"/>
            <a:ext cx="6477000" cy="4525963"/>
          </a:xfrm>
        </p:spPr>
        <p:txBody>
          <a:bodyPr>
            <a:normAutofit fontScale="92500" lnSpcReduction="10000"/>
          </a:bodyPr>
          <a:lstStyle/>
          <a:p>
            <a:pPr marL="0" indent="0">
              <a:buNone/>
            </a:pPr>
            <a:r>
              <a:rPr lang="en-US" dirty="0"/>
              <a:t> </a:t>
            </a:r>
          </a:p>
          <a:p>
            <a:pPr marL="0" indent="0">
              <a:buNone/>
            </a:pPr>
            <a:r>
              <a:rPr lang="en-US" sz="2400" dirty="0" smtClean="0"/>
              <a:t>Below is an example</a:t>
            </a:r>
            <a:r>
              <a:rPr lang="en-US" sz="2400" dirty="0"/>
              <a:t>: </a:t>
            </a:r>
            <a:endParaRPr lang="en-US" sz="2400" dirty="0" smtClean="0"/>
          </a:p>
          <a:p>
            <a:pPr marL="0" indent="0">
              <a:buNone/>
            </a:pPr>
            <a:endParaRPr lang="en-US" sz="2400" dirty="0"/>
          </a:p>
          <a:p>
            <a:pPr marL="0" indent="0">
              <a:buNone/>
            </a:pPr>
            <a:r>
              <a:rPr lang="en-US" sz="2400" dirty="0"/>
              <a:t>A 17 year old with SSA Survivor benefit of $</a:t>
            </a:r>
            <a:r>
              <a:rPr lang="en-US" sz="2400" dirty="0" smtClean="0"/>
              <a:t>800.00/month also has a job, making </a:t>
            </a:r>
            <a:r>
              <a:rPr lang="en-US" sz="2400" dirty="0"/>
              <a:t>$</a:t>
            </a:r>
            <a:r>
              <a:rPr lang="en-US" sz="2400" dirty="0" smtClean="0"/>
              <a:t>7,200 </a:t>
            </a:r>
            <a:r>
              <a:rPr lang="en-US" sz="2400" dirty="0"/>
              <a:t>per year. </a:t>
            </a:r>
            <a:endParaRPr lang="en-US" sz="2400" dirty="0" smtClean="0"/>
          </a:p>
          <a:p>
            <a:pPr marL="0" indent="0">
              <a:buNone/>
            </a:pPr>
            <a:endParaRPr lang="en-US" sz="2400" dirty="0"/>
          </a:p>
          <a:p>
            <a:pPr marL="0" indent="0">
              <a:buNone/>
            </a:pPr>
            <a:r>
              <a:rPr lang="en-US" sz="2400" dirty="0" smtClean="0"/>
              <a:t>Because the child’s earnings are more than $6100 per year, this child is required to file taxes.  This makes all of the child’s income countable.  </a:t>
            </a:r>
          </a:p>
          <a:p>
            <a:pPr marL="0" indent="0">
              <a:buNone/>
            </a:pPr>
            <a:endParaRPr lang="en-US" sz="2400" dirty="0" smtClean="0"/>
          </a:p>
          <a:p>
            <a:pPr marL="0" indent="0">
              <a:buNone/>
            </a:pPr>
            <a:r>
              <a:rPr lang="en-US" sz="2400" dirty="0" smtClean="0"/>
              <a:t>Therefore, we will count $800 monthly from Social Security and $600 monthly from Wages.  </a:t>
            </a:r>
            <a:endParaRPr lang="en-US" sz="2400"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2: General Eligibility Requirements &gt; Income</a:t>
            </a:r>
            <a:endParaRPr lang="en-US" sz="1800" dirty="0"/>
          </a:p>
        </p:txBody>
      </p:sp>
    </p:spTree>
    <p:extLst>
      <p:ext uri="{BB962C8B-B14F-4D97-AF65-F5344CB8AC3E}">
        <p14:creationId xmlns:p14="http://schemas.microsoft.com/office/powerpoint/2010/main" val="22849531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48</a:t>
            </a:fld>
            <a:endParaRPr lang="en-US"/>
          </a:p>
        </p:txBody>
      </p:sp>
      <p:sp>
        <p:nvSpPr>
          <p:cNvPr id="3" name="Content Placeholder 2"/>
          <p:cNvSpPr>
            <a:spLocks noGrp="1"/>
          </p:cNvSpPr>
          <p:nvPr>
            <p:ph idx="1"/>
          </p:nvPr>
        </p:nvSpPr>
        <p:spPr>
          <a:xfrm>
            <a:off x="1219200" y="1295400"/>
            <a:ext cx="6477000" cy="4525963"/>
          </a:xfrm>
        </p:spPr>
        <p:txBody>
          <a:bodyPr>
            <a:normAutofit/>
          </a:bodyPr>
          <a:lstStyle/>
          <a:p>
            <a:pPr marL="0" lvl="0" indent="0">
              <a:buNone/>
            </a:pPr>
            <a:r>
              <a:rPr lang="en-US" dirty="0" smtClean="0"/>
              <a:t>The income limits vary depending on the PE category. They are based on a percentage of the Federal Poverty Level (FPL.) These </a:t>
            </a:r>
            <a:r>
              <a:rPr lang="en-US" dirty="0"/>
              <a:t>income limits have been built into the PE </a:t>
            </a:r>
            <a:r>
              <a:rPr lang="en-US" dirty="0" smtClean="0"/>
              <a:t>Tool</a:t>
            </a:r>
            <a:r>
              <a:rPr lang="en-US" dirty="0"/>
              <a:t>.</a:t>
            </a:r>
          </a:p>
          <a:p>
            <a:pPr marL="0" indent="0">
              <a:buNone/>
            </a:pPr>
            <a:r>
              <a:rPr lang="en-US" dirty="0" smtClean="0"/>
              <a:t>  </a:t>
            </a:r>
            <a:endParaRPr lang="en-US" sz="2400" dirty="0" smtClean="0"/>
          </a:p>
          <a:p>
            <a:r>
              <a:rPr lang="en-US" sz="2400" dirty="0" smtClean="0"/>
              <a:t>PE – PW:  Under 171% </a:t>
            </a:r>
          </a:p>
          <a:p>
            <a:r>
              <a:rPr lang="en-US" sz="2400" dirty="0" smtClean="0"/>
              <a:t>PE – Children: Under 244% </a:t>
            </a:r>
            <a:r>
              <a:rPr lang="en-US" sz="2000" dirty="0" smtClean="0"/>
              <a:t> </a:t>
            </a:r>
            <a:endParaRPr lang="en-US" sz="2400" dirty="0" smtClean="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2: General Eligibility Requirements &gt; Income Limits</a:t>
            </a:r>
            <a:endParaRPr lang="en-US" sz="1800" dirty="0"/>
          </a:p>
        </p:txBody>
      </p:sp>
    </p:spTree>
    <p:extLst>
      <p:ext uri="{BB962C8B-B14F-4D97-AF65-F5344CB8AC3E}">
        <p14:creationId xmlns:p14="http://schemas.microsoft.com/office/powerpoint/2010/main" val="28499641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Summary </a:t>
            </a:r>
            <a:endParaRPr lang="en-US" sz="1600" dirty="0"/>
          </a:p>
        </p:txBody>
      </p:sp>
      <p:sp>
        <p:nvSpPr>
          <p:cNvPr id="3" name="Content Placeholder 2"/>
          <p:cNvSpPr>
            <a:spLocks noGrp="1"/>
          </p:cNvSpPr>
          <p:nvPr>
            <p:ph idx="1"/>
          </p:nvPr>
        </p:nvSpPr>
        <p:spPr>
          <a:xfrm>
            <a:off x="152400" y="1371600"/>
            <a:ext cx="6477000" cy="4724400"/>
          </a:xfrm>
        </p:spPr>
        <p:txBody>
          <a:bodyPr>
            <a:normAutofit fontScale="77500" lnSpcReduction="20000"/>
          </a:bodyPr>
          <a:lstStyle/>
          <a:p>
            <a:pPr marL="0" indent="0">
              <a:buNone/>
            </a:pPr>
            <a:r>
              <a:rPr lang="en-US" dirty="0" smtClean="0"/>
              <a:t>That completes Lesson 2.  We reviewed the General Eligibility Requirements for PE which include:</a:t>
            </a:r>
          </a:p>
          <a:p>
            <a:pPr marL="0" indent="0">
              <a:buNone/>
            </a:pPr>
            <a:endParaRPr lang="en-US" dirty="0" smtClean="0"/>
          </a:p>
          <a:p>
            <a:pPr lvl="1">
              <a:buFont typeface="Arial" pitchFamily="34" charset="0"/>
              <a:buChar char="•"/>
            </a:pPr>
            <a:r>
              <a:rPr lang="en-US" sz="2800" dirty="0" smtClean="0"/>
              <a:t>Resident of Kansas</a:t>
            </a:r>
          </a:p>
          <a:p>
            <a:pPr lvl="1">
              <a:buFont typeface="Arial" pitchFamily="34" charset="0"/>
              <a:buChar char="•"/>
            </a:pPr>
            <a:r>
              <a:rPr lang="en-US" sz="2800" dirty="0" smtClean="0"/>
              <a:t>Citizenship and Alienage</a:t>
            </a:r>
          </a:p>
          <a:p>
            <a:pPr lvl="1">
              <a:buFont typeface="Arial" pitchFamily="34" charset="0"/>
              <a:buChar char="•"/>
            </a:pPr>
            <a:r>
              <a:rPr lang="en-US" sz="2800" dirty="0" smtClean="0"/>
              <a:t>Age</a:t>
            </a:r>
          </a:p>
          <a:p>
            <a:pPr lvl="1">
              <a:buFont typeface="Arial" pitchFamily="34" charset="0"/>
              <a:buChar char="•"/>
            </a:pPr>
            <a:r>
              <a:rPr lang="en-US" sz="2800" dirty="0" smtClean="0"/>
              <a:t>Limitations</a:t>
            </a:r>
          </a:p>
          <a:p>
            <a:pPr lvl="1">
              <a:buFont typeface="Arial" pitchFamily="34" charset="0"/>
              <a:buChar char="•"/>
            </a:pPr>
            <a:r>
              <a:rPr lang="en-US" sz="2800" dirty="0" smtClean="0"/>
              <a:t>Who Can Apply</a:t>
            </a:r>
          </a:p>
          <a:p>
            <a:pPr lvl="1">
              <a:buFont typeface="Arial" pitchFamily="34" charset="0"/>
              <a:buChar char="•"/>
            </a:pPr>
            <a:r>
              <a:rPr lang="en-US" sz="2800" dirty="0" smtClean="0"/>
              <a:t>Household Size</a:t>
            </a:r>
          </a:p>
          <a:p>
            <a:pPr lvl="1">
              <a:buFont typeface="Arial" pitchFamily="34" charset="0"/>
              <a:buChar char="•"/>
            </a:pPr>
            <a:r>
              <a:rPr lang="en-US" sz="2800" dirty="0" smtClean="0"/>
              <a:t>Income</a:t>
            </a:r>
          </a:p>
          <a:p>
            <a:pPr marL="457200" lvl="1" indent="0">
              <a:buNone/>
            </a:pPr>
            <a:endParaRPr lang="en-US" sz="2800" dirty="0"/>
          </a:p>
          <a:p>
            <a:pPr marL="0" indent="0">
              <a:buNone/>
            </a:pPr>
            <a:r>
              <a:rPr lang="en-US" dirty="0" smtClean="0"/>
              <a:t>Next, we will discuss the policies associated with PE PW. </a:t>
            </a:r>
          </a:p>
        </p:txBody>
      </p:sp>
      <p:sp>
        <p:nvSpPr>
          <p:cNvPr id="4" name="Slide Number Placeholder 3"/>
          <p:cNvSpPr>
            <a:spLocks noGrp="1"/>
          </p:cNvSpPr>
          <p:nvPr>
            <p:ph type="sldNum" sz="quarter" idx="12"/>
          </p:nvPr>
        </p:nvSpPr>
        <p:spPr/>
        <p:txBody>
          <a:bodyPr/>
          <a:lstStyle/>
          <a:p>
            <a:fld id="{908B7E1D-52E2-4F04-9DFE-B1650792F521}" type="slidenum">
              <a:rPr lang="en-US" smtClean="0"/>
              <a:pPr/>
              <a:t>49</a:t>
            </a:fld>
            <a:endParaRPr lang="en-US"/>
          </a:p>
        </p:txBody>
      </p:sp>
    </p:spTree>
    <p:extLst>
      <p:ext uri="{BB962C8B-B14F-4D97-AF65-F5344CB8AC3E}">
        <p14:creationId xmlns:p14="http://schemas.microsoft.com/office/powerpoint/2010/main" val="637936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 &gt; PE Defined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5</a:t>
            </a:fld>
            <a:endParaRPr lang="en-US"/>
          </a:p>
        </p:txBody>
      </p:sp>
      <p:sp>
        <p:nvSpPr>
          <p:cNvPr id="6" name="Content Placeholder 7"/>
          <p:cNvSpPr txBox="1">
            <a:spLocks/>
          </p:cNvSpPr>
          <p:nvPr/>
        </p:nvSpPr>
        <p:spPr>
          <a:xfrm>
            <a:off x="533400" y="1600200"/>
            <a:ext cx="7540083" cy="3962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The program is designed </a:t>
            </a:r>
            <a:r>
              <a:rPr lang="en-US" sz="2000" dirty="0"/>
              <a:t>for </a:t>
            </a:r>
            <a:r>
              <a:rPr lang="en-US" sz="2000" dirty="0" smtClean="0"/>
              <a:t>individuals in </a:t>
            </a:r>
            <a:r>
              <a:rPr lang="en-US" sz="2000" dirty="0"/>
              <a:t>moderate to low-income households  who do not currently have coverage under one of the state medical insurance programs.</a:t>
            </a:r>
          </a:p>
          <a:p>
            <a:pPr marL="0" indent="0">
              <a:buNone/>
            </a:pPr>
            <a:endParaRPr lang="en-US" sz="2000" dirty="0" smtClean="0"/>
          </a:p>
          <a:p>
            <a:pPr marL="0" indent="0">
              <a:buNone/>
            </a:pPr>
            <a:r>
              <a:rPr lang="en-US" sz="2000" dirty="0" smtClean="0"/>
              <a:t>Not all QE sites will determine presumptive eligibility for all categories.  </a:t>
            </a:r>
          </a:p>
          <a:p>
            <a:pPr marL="0" indent="0">
              <a:buNone/>
            </a:pPr>
            <a:endParaRPr lang="en-US" sz="2000" dirty="0" smtClean="0"/>
          </a:p>
          <a:p>
            <a:pPr marL="0" indent="0">
              <a:buNone/>
            </a:pPr>
            <a:r>
              <a:rPr lang="en-US" sz="2000" dirty="0" smtClean="0"/>
              <a:t>For example, only approved hospitals have access to determine eligibility for PE Adults.  The populations you may serve is controlled by your security role and access to the PE Tools.  This is further defined in Lesson 9.  </a:t>
            </a:r>
            <a:endParaRPr lang="en-US" sz="2000" dirty="0"/>
          </a:p>
          <a:p>
            <a:pPr marL="0" indent="0">
              <a:buNone/>
            </a:pPr>
            <a:endParaRPr lang="en-US" sz="2000" dirty="0"/>
          </a:p>
          <a:p>
            <a:pPr marL="0" indent="0">
              <a:buNone/>
            </a:pPr>
            <a:endParaRPr lang="en-US" sz="2000" dirty="0" smtClean="0"/>
          </a:p>
        </p:txBody>
      </p:sp>
    </p:spTree>
    <p:extLst>
      <p:ext uri="{BB962C8B-B14F-4D97-AF65-F5344CB8AC3E}">
        <p14:creationId xmlns:p14="http://schemas.microsoft.com/office/powerpoint/2010/main" val="9823893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0"/>
            <a:ext cx="7315200" cy="3429001"/>
          </a:xfrm>
        </p:spPr>
        <p:txBody>
          <a:bodyPr>
            <a:normAutofit fontScale="77500" lnSpcReduction="20000"/>
          </a:bodyPr>
          <a:lstStyle/>
          <a:p>
            <a:r>
              <a:rPr lang="en-US" dirty="0"/>
              <a:t>Lesson 1:   Goals of PE</a:t>
            </a:r>
          </a:p>
          <a:p>
            <a:r>
              <a:rPr lang="en-US" dirty="0"/>
              <a:t>Lesson 2:  General Eligibility Requirements</a:t>
            </a:r>
          </a:p>
          <a:p>
            <a:r>
              <a:rPr lang="en-US" b="1" dirty="0"/>
              <a:t>Lesson 3</a:t>
            </a:r>
            <a:r>
              <a:rPr lang="en-US" b="1" dirty="0" smtClean="0"/>
              <a:t>:   </a:t>
            </a:r>
            <a:r>
              <a:rPr lang="en-US" b="1" dirty="0"/>
              <a:t>PE PW Policies</a:t>
            </a:r>
          </a:p>
          <a:p>
            <a:r>
              <a:rPr lang="en-US" dirty="0"/>
              <a:t>Lesson 4:   PE Children Policies</a:t>
            </a:r>
          </a:p>
          <a:p>
            <a:r>
              <a:rPr lang="en-US" dirty="0"/>
              <a:t>Lesson 5:   Potential PE Outcomes</a:t>
            </a:r>
          </a:p>
          <a:p>
            <a:r>
              <a:rPr lang="en-US" dirty="0"/>
              <a:t>Lesson 6:   Medical Benefits</a:t>
            </a:r>
          </a:p>
          <a:p>
            <a:r>
              <a:rPr lang="en-US" dirty="0"/>
              <a:t>Lesson 7:   KanCare</a:t>
            </a:r>
          </a:p>
          <a:p>
            <a:r>
              <a:rPr lang="en-US" dirty="0"/>
              <a:t>Lesson 8:   Potential KanCare Outcomes</a:t>
            </a:r>
          </a:p>
          <a:p>
            <a:r>
              <a:rPr lang="en-US" dirty="0"/>
              <a:t>Lesson 9:   PE Tool </a:t>
            </a:r>
          </a:p>
          <a:p>
            <a:r>
              <a:rPr lang="en-US" dirty="0"/>
              <a:t>Lesson 10: Scenarios</a:t>
            </a:r>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50</a:t>
            </a:fld>
            <a:endParaRPr lang="en-US" dirty="0"/>
          </a:p>
        </p:txBody>
      </p:sp>
    </p:spTree>
    <p:extLst>
      <p:ext uri="{BB962C8B-B14F-4D97-AF65-F5344CB8AC3E}">
        <p14:creationId xmlns:p14="http://schemas.microsoft.com/office/powerpoint/2010/main" val="11478755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51</a:t>
            </a:fld>
            <a:endParaRPr lang="en-US"/>
          </a:p>
        </p:txBody>
      </p:sp>
      <p:sp>
        <p:nvSpPr>
          <p:cNvPr id="3" name="Content Placeholder 2"/>
          <p:cNvSpPr>
            <a:spLocks noGrp="1"/>
          </p:cNvSpPr>
          <p:nvPr>
            <p:ph idx="1"/>
          </p:nvPr>
        </p:nvSpPr>
        <p:spPr>
          <a:xfrm>
            <a:off x="609600" y="1828800"/>
            <a:ext cx="7924800" cy="3048000"/>
          </a:xfrm>
        </p:spPr>
        <p:txBody>
          <a:bodyPr>
            <a:normAutofit/>
          </a:bodyPr>
          <a:lstStyle/>
          <a:p>
            <a:pPr marL="0" lvl="0" indent="0">
              <a:buNone/>
            </a:pPr>
            <a:r>
              <a:rPr lang="en-US" dirty="0" smtClean="0"/>
              <a:t>There are additional policies that apply only to women being determined eligible for the PE PW program.  These are documented on the following slides. </a:t>
            </a: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Determining Eligibility</a:t>
            </a:r>
            <a:endParaRPr lang="en-US" sz="1800" dirty="0"/>
          </a:p>
        </p:txBody>
      </p:sp>
    </p:spTree>
    <p:extLst>
      <p:ext uri="{BB962C8B-B14F-4D97-AF65-F5344CB8AC3E}">
        <p14:creationId xmlns:p14="http://schemas.microsoft.com/office/powerpoint/2010/main" val="3557072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3590650"/>
              </p:ext>
            </p:extLst>
          </p:nvPr>
        </p:nvGraphicFramePr>
        <p:xfrm>
          <a:off x="152400" y="1066800"/>
          <a:ext cx="8763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4724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a:t>
            </a:r>
            <a:endParaRPr lang="en-US" sz="1800" dirty="0"/>
          </a:p>
        </p:txBody>
      </p:sp>
    </p:spTree>
    <p:extLst>
      <p:ext uri="{BB962C8B-B14F-4D97-AF65-F5344CB8AC3E}">
        <p14:creationId xmlns:p14="http://schemas.microsoft.com/office/powerpoint/2010/main" val="3888999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53</a:t>
            </a:fld>
            <a:endParaRPr lang="en-US"/>
          </a:p>
        </p:txBody>
      </p:sp>
      <p:sp>
        <p:nvSpPr>
          <p:cNvPr id="3" name="Content Placeholder 2"/>
          <p:cNvSpPr>
            <a:spLocks noGrp="1"/>
          </p:cNvSpPr>
          <p:nvPr>
            <p:ph idx="1"/>
          </p:nvPr>
        </p:nvSpPr>
        <p:spPr>
          <a:xfrm>
            <a:off x="381000" y="2057400"/>
            <a:ext cx="7924800" cy="2743200"/>
          </a:xfrm>
        </p:spPr>
        <p:txBody>
          <a:bodyPr>
            <a:normAutofit fontScale="92500" lnSpcReduction="20000"/>
          </a:bodyPr>
          <a:lstStyle/>
          <a:p>
            <a:pPr marL="0" indent="0">
              <a:buNone/>
            </a:pPr>
            <a:r>
              <a:rPr lang="en-US" sz="2600" b="1" dirty="0" smtClean="0"/>
              <a:t>To qualify for PE PW coverage: </a:t>
            </a:r>
          </a:p>
          <a:p>
            <a:r>
              <a:rPr lang="en-US" sz="2600" dirty="0" smtClean="0"/>
              <a:t>The pregnant woman must still be within her prenatal period, which can be up to and including </a:t>
            </a:r>
            <a:r>
              <a:rPr lang="en-US" sz="2600" dirty="0"/>
              <a:t>the date of delivery.  </a:t>
            </a:r>
            <a:endParaRPr lang="en-US" sz="2600" dirty="0" smtClean="0"/>
          </a:p>
          <a:p>
            <a:r>
              <a:rPr lang="en-US" sz="2600" dirty="0" smtClean="0"/>
              <a:t>Presumptive eligibility is not used to provide prenatal care for a pregnancy that occurred in the past.  </a:t>
            </a:r>
          </a:p>
          <a:p>
            <a:r>
              <a:rPr lang="en-US" sz="2600" dirty="0" smtClean="0"/>
              <a:t>See Lesson 5 for more information about the types of services covered for pregnant women.  </a:t>
            </a:r>
            <a:endParaRPr lang="en-US" sz="2600" dirty="0"/>
          </a:p>
          <a:p>
            <a:pPr marL="0" lvl="0" indent="0">
              <a:buNone/>
            </a:pPr>
            <a:endParaRPr lang="en-US" sz="2600" dirty="0"/>
          </a:p>
          <a:p>
            <a:pPr marL="0" lv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Determination Dates</a:t>
            </a:r>
            <a:endParaRPr lang="en-US" sz="1800" dirty="0"/>
          </a:p>
        </p:txBody>
      </p:sp>
    </p:spTree>
    <p:extLst>
      <p:ext uri="{BB962C8B-B14F-4D97-AF65-F5344CB8AC3E}">
        <p14:creationId xmlns:p14="http://schemas.microsoft.com/office/powerpoint/2010/main" val="17957096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54</a:t>
            </a:fld>
            <a:endParaRPr lang="en-US"/>
          </a:p>
        </p:txBody>
      </p:sp>
      <p:sp>
        <p:nvSpPr>
          <p:cNvPr id="3" name="Content Placeholder 2"/>
          <p:cNvSpPr>
            <a:spLocks noGrp="1"/>
          </p:cNvSpPr>
          <p:nvPr>
            <p:ph idx="1"/>
          </p:nvPr>
        </p:nvSpPr>
        <p:spPr>
          <a:xfrm>
            <a:off x="381000" y="2057400"/>
            <a:ext cx="7924800" cy="2743200"/>
          </a:xfrm>
        </p:spPr>
        <p:txBody>
          <a:bodyPr>
            <a:normAutofit/>
          </a:bodyPr>
          <a:lstStyle/>
          <a:p>
            <a:pPr marL="0" lvl="0" indent="0">
              <a:buNone/>
            </a:pPr>
            <a:r>
              <a:rPr lang="en-US" sz="2400" b="1" dirty="0" smtClean="0"/>
              <a:t>To qualify for the PE PW program:</a:t>
            </a:r>
          </a:p>
          <a:p>
            <a:r>
              <a:rPr lang="en-US" sz="2400" dirty="0" smtClean="0"/>
              <a:t>The </a:t>
            </a:r>
            <a:r>
              <a:rPr lang="en-US" sz="2400" dirty="0"/>
              <a:t>Estimated Due Date (EDD) is obtained from the </a:t>
            </a:r>
            <a:r>
              <a:rPr lang="en-US" sz="2400" dirty="0" smtClean="0"/>
              <a:t>pregnant woman.  </a:t>
            </a:r>
            <a:r>
              <a:rPr lang="en-US" sz="2400" dirty="0"/>
              <a:t>If she doesn’t know her EDD, </a:t>
            </a:r>
            <a:r>
              <a:rPr lang="en-US" sz="2400" dirty="0" smtClean="0"/>
              <a:t>QE </a:t>
            </a:r>
            <a:r>
              <a:rPr lang="en-US" sz="2400" dirty="0"/>
              <a:t>staff are to enter in a date 9 months from the date of the PE determination. </a:t>
            </a:r>
          </a:p>
          <a:p>
            <a:pPr marL="0" indent="0">
              <a:buNone/>
            </a:pPr>
            <a:endParaRPr lang="en-US"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Estimated Due Date</a:t>
            </a:r>
            <a:endParaRPr lang="en-US" sz="1800" dirty="0"/>
          </a:p>
        </p:txBody>
      </p:sp>
    </p:spTree>
    <p:extLst>
      <p:ext uri="{BB962C8B-B14F-4D97-AF65-F5344CB8AC3E}">
        <p14:creationId xmlns:p14="http://schemas.microsoft.com/office/powerpoint/2010/main" val="24690980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55</a:t>
            </a:fld>
            <a:endParaRPr lang="en-US"/>
          </a:p>
        </p:txBody>
      </p:sp>
      <p:sp>
        <p:nvSpPr>
          <p:cNvPr id="3" name="Content Placeholder 2"/>
          <p:cNvSpPr>
            <a:spLocks noGrp="1"/>
          </p:cNvSpPr>
          <p:nvPr>
            <p:ph idx="1"/>
          </p:nvPr>
        </p:nvSpPr>
        <p:spPr>
          <a:xfrm>
            <a:off x="609600" y="1447800"/>
            <a:ext cx="7696200" cy="4191000"/>
          </a:xfrm>
        </p:spPr>
        <p:txBody>
          <a:bodyPr>
            <a:normAutofit/>
          </a:bodyPr>
          <a:lstStyle/>
          <a:p>
            <a:pPr marL="0" lvl="0" indent="0">
              <a:buNone/>
            </a:pPr>
            <a:r>
              <a:rPr lang="en-US" sz="2400" b="1" dirty="0" smtClean="0"/>
              <a:t>To qualify for ongoing coverage:</a:t>
            </a:r>
          </a:p>
          <a:p>
            <a:pPr marL="0" lvl="0" indent="0">
              <a:buNone/>
            </a:pPr>
            <a:r>
              <a:rPr lang="en-US" sz="2400" dirty="0" smtClean="0"/>
              <a:t>Babies born to women who receive PE PW coverage are not automatically eligible for KanCare coverage.</a:t>
            </a:r>
          </a:p>
          <a:p>
            <a:pPr marL="0" lvl="0" indent="0">
              <a:buNone/>
            </a:pPr>
            <a:endParaRPr lang="en-US" sz="2400" dirty="0"/>
          </a:p>
          <a:p>
            <a:pPr marL="0" lvl="0" indent="0">
              <a:buNone/>
            </a:pPr>
            <a:r>
              <a:rPr lang="en-US" sz="2400" dirty="0" smtClean="0"/>
              <a:t>Pregnant Women need to report the baby’s birth to the KanCare Clearinghouse as soon as possible.   </a:t>
            </a:r>
          </a:p>
          <a:p>
            <a:pPr marL="0" lvl="0" indent="0">
              <a:buNone/>
            </a:pPr>
            <a:endParaRPr lang="en-US" sz="2400" dirty="0"/>
          </a:p>
          <a:p>
            <a:pPr marL="0" lvl="0" indent="0">
              <a:buNone/>
            </a:pPr>
            <a:r>
              <a:rPr lang="en-US" sz="2400" dirty="0" smtClean="0"/>
              <a:t>The </a:t>
            </a:r>
            <a:r>
              <a:rPr lang="en-US" sz="2400" dirty="0"/>
              <a:t>baby is </a:t>
            </a:r>
            <a:r>
              <a:rPr lang="en-US" sz="2400" i="1" dirty="0"/>
              <a:t>not</a:t>
            </a:r>
            <a:r>
              <a:rPr lang="en-US" sz="2400" dirty="0"/>
              <a:t> continuously eligible for </a:t>
            </a:r>
            <a:r>
              <a:rPr lang="en-US" sz="2400" dirty="0" smtClean="0"/>
              <a:t>Medicaid</a:t>
            </a:r>
            <a:r>
              <a:rPr lang="en-US" sz="2400" dirty="0"/>
              <a:t> </a:t>
            </a:r>
            <a:r>
              <a:rPr lang="en-US" sz="2400" dirty="0" smtClean="0"/>
              <a:t>unless a full Medicaid determination is made.</a:t>
            </a:r>
            <a:endParaRPr lang="en-US" sz="2400"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Baby Born To PE PW</a:t>
            </a:r>
            <a:endParaRPr lang="en-US" sz="1800" dirty="0"/>
          </a:p>
        </p:txBody>
      </p:sp>
    </p:spTree>
    <p:extLst>
      <p:ext uri="{BB962C8B-B14F-4D97-AF65-F5344CB8AC3E}">
        <p14:creationId xmlns:p14="http://schemas.microsoft.com/office/powerpoint/2010/main" val="1335183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56</a:t>
            </a:fld>
            <a:endParaRPr lang="en-US"/>
          </a:p>
        </p:txBody>
      </p:sp>
      <p:sp>
        <p:nvSpPr>
          <p:cNvPr id="3" name="Content Placeholder 2"/>
          <p:cNvSpPr>
            <a:spLocks noGrp="1"/>
          </p:cNvSpPr>
          <p:nvPr>
            <p:ph idx="1"/>
          </p:nvPr>
        </p:nvSpPr>
        <p:spPr>
          <a:xfrm>
            <a:off x="990600" y="1219200"/>
            <a:ext cx="7239000" cy="4648200"/>
          </a:xfrm>
        </p:spPr>
        <p:txBody>
          <a:bodyPr>
            <a:noAutofit/>
          </a:bodyPr>
          <a:lstStyle/>
          <a:p>
            <a:pPr marL="0" indent="0">
              <a:buNone/>
            </a:pPr>
            <a:r>
              <a:rPr lang="en-US" sz="2400" dirty="0"/>
              <a:t>Presumptive Eligibility for PW is a MAGI determination.  Therefore, the individual is asked questions to help determine </a:t>
            </a:r>
            <a:r>
              <a:rPr lang="en-US" sz="2400" dirty="0" smtClean="0"/>
              <a:t>their </a:t>
            </a:r>
            <a:r>
              <a:rPr lang="en-US" sz="2400" dirty="0"/>
              <a:t>tax household. </a:t>
            </a:r>
            <a:endParaRPr lang="en-US" sz="2400" dirty="0" smtClean="0"/>
          </a:p>
          <a:p>
            <a:pPr marL="0" indent="0">
              <a:buNone/>
            </a:pPr>
            <a:endParaRPr lang="en-US" sz="2400" dirty="0"/>
          </a:p>
          <a:p>
            <a:pPr marL="0" indent="0">
              <a:buNone/>
            </a:pPr>
            <a:r>
              <a:rPr lang="en-US" sz="2400" dirty="0" smtClean="0"/>
              <a:t>The following slide displays how an Individual Budgeting Unit is determined for a pregnant woman who is/isn’t a tax filer. </a:t>
            </a:r>
          </a:p>
          <a:p>
            <a:pPr marL="0" indent="0">
              <a:buNone/>
            </a:pPr>
            <a:endParaRPr lang="en-US" sz="2400" dirty="0" smtClean="0"/>
          </a:p>
          <a:p>
            <a:pPr marL="0" indent="0">
              <a:buNone/>
            </a:pPr>
            <a:r>
              <a:rPr lang="en-US" sz="2400" dirty="0" smtClean="0"/>
              <a:t>Individual Budgeting Units determine who is included in the PE PW determination as well as whose income counts. </a:t>
            </a:r>
            <a:endParaRPr lang="en-US" sz="2400"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PW AND MAGI</a:t>
            </a:r>
            <a:endParaRPr lang="en-US" sz="1800" dirty="0"/>
          </a:p>
        </p:txBody>
      </p:sp>
    </p:spTree>
    <p:extLst>
      <p:ext uri="{BB962C8B-B14F-4D97-AF65-F5344CB8AC3E}">
        <p14:creationId xmlns:p14="http://schemas.microsoft.com/office/powerpoint/2010/main" val="4258852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57</a:t>
            </a:fld>
            <a:endParaRPr lang="en-US"/>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PW AND MAGI</a:t>
            </a:r>
            <a:endParaRPr lang="en-US"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23943967"/>
              </p:ext>
            </p:extLst>
          </p:nvPr>
        </p:nvGraphicFramePr>
        <p:xfrm>
          <a:off x="228600" y="1143000"/>
          <a:ext cx="8610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5621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58</a:t>
            </a:fld>
            <a:endParaRPr lang="en-US"/>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PW AND MAGI</a:t>
            </a:r>
            <a:endParaRPr lang="en-US" sz="1800" dirty="0"/>
          </a:p>
        </p:txBody>
      </p:sp>
      <p:sp>
        <p:nvSpPr>
          <p:cNvPr id="3" name="Content Placeholder 2"/>
          <p:cNvSpPr>
            <a:spLocks noGrp="1"/>
          </p:cNvSpPr>
          <p:nvPr>
            <p:ph idx="1"/>
          </p:nvPr>
        </p:nvSpPr>
        <p:spPr>
          <a:xfrm>
            <a:off x="152400" y="1219200"/>
            <a:ext cx="3962400" cy="4952999"/>
          </a:xfrm>
        </p:spPr>
        <p:txBody>
          <a:bodyPr>
            <a:noAutofit/>
          </a:bodyPr>
          <a:lstStyle/>
          <a:p>
            <a:pPr marL="0" indent="0">
              <a:spcBef>
                <a:spcPts val="0"/>
              </a:spcBef>
              <a:buNone/>
            </a:pPr>
            <a:r>
              <a:rPr lang="en-US" sz="2000" dirty="0" smtClean="0"/>
              <a:t>There is a high likelihood</a:t>
            </a:r>
          </a:p>
          <a:p>
            <a:pPr marL="0" indent="0">
              <a:spcBef>
                <a:spcPts val="0"/>
              </a:spcBef>
              <a:buNone/>
            </a:pPr>
            <a:r>
              <a:rPr lang="en-US" sz="2000" dirty="0" smtClean="0"/>
              <a:t>that if a pregnant woman</a:t>
            </a:r>
          </a:p>
          <a:p>
            <a:pPr marL="0" indent="0">
              <a:spcBef>
                <a:spcPts val="0"/>
              </a:spcBef>
              <a:buNone/>
            </a:pPr>
            <a:r>
              <a:rPr lang="en-US" sz="2000" dirty="0" smtClean="0"/>
              <a:t>doesn’t file taxes for herself, </a:t>
            </a:r>
          </a:p>
          <a:p>
            <a:pPr marL="0" indent="0">
              <a:spcBef>
                <a:spcPts val="0"/>
              </a:spcBef>
              <a:buNone/>
            </a:pPr>
            <a:r>
              <a:rPr lang="en-US" sz="2000" dirty="0" smtClean="0"/>
              <a:t>she will be claimed by </a:t>
            </a:r>
          </a:p>
          <a:p>
            <a:pPr marL="0" indent="0">
              <a:spcBef>
                <a:spcPts val="0"/>
              </a:spcBef>
              <a:buNone/>
            </a:pPr>
            <a:r>
              <a:rPr lang="en-US" sz="2000" dirty="0" smtClean="0"/>
              <a:t>someone as a dependent. </a:t>
            </a:r>
          </a:p>
          <a:p>
            <a:pPr marL="0" indent="0">
              <a:spcBef>
                <a:spcPts val="0"/>
              </a:spcBef>
              <a:buNone/>
            </a:pPr>
            <a:endParaRPr lang="en-US" sz="2000" dirty="0"/>
          </a:p>
          <a:p>
            <a:pPr marL="0" indent="0">
              <a:spcBef>
                <a:spcPts val="0"/>
              </a:spcBef>
              <a:buNone/>
            </a:pPr>
            <a:r>
              <a:rPr lang="en-US" sz="2000" dirty="0" smtClean="0"/>
              <a:t>When the pregnant woman </a:t>
            </a:r>
          </a:p>
          <a:p>
            <a:pPr marL="0" indent="0">
              <a:spcBef>
                <a:spcPts val="0"/>
              </a:spcBef>
              <a:buNone/>
            </a:pPr>
            <a:r>
              <a:rPr lang="en-US" sz="2000" dirty="0" smtClean="0"/>
              <a:t>will be claimed </a:t>
            </a:r>
            <a:r>
              <a:rPr lang="en-US" sz="2000" dirty="0" smtClean="0"/>
              <a:t>as a dependent by her spouse or parent, </a:t>
            </a:r>
            <a:r>
              <a:rPr lang="en-US" sz="2000" dirty="0" smtClean="0"/>
              <a:t>we </a:t>
            </a:r>
            <a:r>
              <a:rPr lang="en-US" sz="2000" dirty="0" smtClean="0"/>
              <a:t>must </a:t>
            </a:r>
            <a:r>
              <a:rPr lang="en-US" sz="2000" dirty="0" smtClean="0"/>
              <a:t>know the income </a:t>
            </a:r>
            <a:r>
              <a:rPr lang="en-US" sz="2000" dirty="0" smtClean="0"/>
              <a:t>and </a:t>
            </a:r>
            <a:r>
              <a:rPr lang="en-US" sz="2000" dirty="0" smtClean="0"/>
              <a:t>number of </a:t>
            </a:r>
          </a:p>
          <a:p>
            <a:pPr marL="0" indent="0">
              <a:spcBef>
                <a:spcPts val="0"/>
              </a:spcBef>
              <a:buNone/>
            </a:pPr>
            <a:r>
              <a:rPr lang="en-US" sz="2000" dirty="0" smtClean="0"/>
              <a:t>other tax dependents </a:t>
            </a:r>
          </a:p>
          <a:p>
            <a:pPr marL="0" indent="0">
              <a:spcBef>
                <a:spcPts val="0"/>
              </a:spcBef>
              <a:buNone/>
            </a:pPr>
            <a:r>
              <a:rPr lang="en-US" sz="2000" dirty="0" smtClean="0"/>
              <a:t>this individual will claim. </a:t>
            </a:r>
            <a:endParaRPr lang="en-US" sz="2000" dirty="0" smtClean="0"/>
          </a:p>
          <a:p>
            <a:pPr marL="0" indent="0">
              <a:spcBef>
                <a:spcPts val="0"/>
              </a:spcBef>
              <a:buNone/>
            </a:pPr>
            <a:endParaRPr lang="en-US" sz="2000" dirty="0" smtClean="0"/>
          </a:p>
          <a:p>
            <a:pPr marL="0" indent="0">
              <a:spcBef>
                <a:spcPts val="0"/>
              </a:spcBef>
              <a:buNone/>
            </a:pPr>
            <a:r>
              <a:rPr lang="en-US" sz="1600" dirty="0" smtClean="0"/>
              <a:t>This is not applicable when claimed by someone OTHER than the spouse or parent.  </a:t>
            </a: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1447800"/>
            <a:ext cx="4257675" cy="4191000"/>
          </a:xfrm>
          <a:prstGeom prst="rect">
            <a:avLst/>
          </a:prstGeom>
          <a:noFill/>
          <a:ln w="9525">
            <a:solidFill>
              <a:schemeClr val="accent6">
                <a:lumMod val="25000"/>
                <a:lumOff val="75000"/>
              </a:schemeClr>
            </a:solidFill>
            <a:miter lim="800000"/>
            <a:headEnd/>
            <a:tailEnd/>
          </a:ln>
          <a:effectLst>
            <a:glow rad="101600">
              <a:schemeClr val="accent6">
                <a:satMod val="175000"/>
                <a:alpha val="40000"/>
              </a:schemeClr>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316130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59</a:t>
            </a:fld>
            <a:endParaRPr lang="en-US"/>
          </a:p>
        </p:txBody>
      </p:sp>
      <p:sp>
        <p:nvSpPr>
          <p:cNvPr id="3" name="Content Placeholder 2"/>
          <p:cNvSpPr>
            <a:spLocks noGrp="1"/>
          </p:cNvSpPr>
          <p:nvPr>
            <p:ph idx="1"/>
          </p:nvPr>
        </p:nvSpPr>
        <p:spPr>
          <a:xfrm>
            <a:off x="914400" y="1981200"/>
            <a:ext cx="7239000" cy="3200400"/>
          </a:xfrm>
        </p:spPr>
        <p:txBody>
          <a:bodyPr>
            <a:noAutofit/>
          </a:bodyPr>
          <a:lstStyle/>
          <a:p>
            <a:pPr marL="0" indent="0">
              <a:buNone/>
            </a:pPr>
            <a:r>
              <a:rPr lang="en-US" sz="2400" dirty="0"/>
              <a:t>If </a:t>
            </a:r>
            <a:r>
              <a:rPr lang="en-US" sz="2400" dirty="0" smtClean="0"/>
              <a:t>the pregnant woman says she doesn’t know the income and/or the number of other dependents </a:t>
            </a:r>
            <a:r>
              <a:rPr lang="en-US" sz="2400" dirty="0" smtClean="0"/>
              <a:t>that her spouse/parent will </a:t>
            </a:r>
            <a:r>
              <a:rPr lang="en-US" sz="2400" dirty="0" smtClean="0"/>
              <a:t>claim, she will be denied for Presumptive Eligibility by the PE Tool.  </a:t>
            </a:r>
          </a:p>
          <a:p>
            <a:pPr marL="0" indent="0">
              <a:buNone/>
            </a:pPr>
            <a:endParaRPr lang="en-US" sz="2400" dirty="0"/>
          </a:p>
          <a:p>
            <a:pPr marL="0" indent="0">
              <a:buNone/>
            </a:pPr>
            <a:r>
              <a:rPr lang="en-US" sz="2400" dirty="0" smtClean="0"/>
              <a:t>In these situations, QE staff </a:t>
            </a:r>
            <a:r>
              <a:rPr lang="en-US" sz="2400" dirty="0"/>
              <a:t>must proceed with the regular </a:t>
            </a:r>
            <a:r>
              <a:rPr lang="en-US" sz="2400" dirty="0" smtClean="0"/>
              <a:t>KanCare application </a:t>
            </a:r>
            <a:r>
              <a:rPr lang="en-US" sz="2400" dirty="0"/>
              <a:t>for PW. </a:t>
            </a:r>
          </a:p>
          <a:p>
            <a:pPr marL="0" indent="0">
              <a:buNone/>
            </a:pPr>
            <a:endParaRPr lang="en-US" sz="2400"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PW AND MAGI</a:t>
            </a:r>
            <a:endParaRPr lang="en-US" sz="1800" dirty="0"/>
          </a:p>
        </p:txBody>
      </p:sp>
    </p:spTree>
    <p:extLst>
      <p:ext uri="{BB962C8B-B14F-4D97-AF65-F5344CB8AC3E}">
        <p14:creationId xmlns:p14="http://schemas.microsoft.com/office/powerpoint/2010/main" val="1129114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ILT</a:t>
            </a:r>
            <a:endParaRPr lang="en-US" dirty="0"/>
          </a:p>
        </p:txBody>
      </p:sp>
      <p:sp>
        <p:nvSpPr>
          <p:cNvPr id="3" name="Content Placeholder 2"/>
          <p:cNvSpPr>
            <a:spLocks noGrp="1"/>
          </p:cNvSpPr>
          <p:nvPr>
            <p:ph idx="1"/>
          </p:nvPr>
        </p:nvSpPr>
        <p:spPr>
          <a:xfrm>
            <a:off x="2057400" y="1524000"/>
            <a:ext cx="6934200" cy="4267200"/>
          </a:xfrm>
        </p:spPr>
        <p:txBody>
          <a:bodyPr>
            <a:normAutofit/>
          </a:bodyPr>
          <a:lstStyle/>
          <a:p>
            <a:pPr>
              <a:buNone/>
            </a:pPr>
            <a:r>
              <a:rPr lang="en-US" sz="2400" dirty="0" smtClean="0"/>
              <a:t>The </a:t>
            </a:r>
            <a:r>
              <a:rPr lang="en-US" sz="2400" dirty="0"/>
              <a:t>goals of the Presumptive Eligibility program are to: </a:t>
            </a:r>
          </a:p>
          <a:p>
            <a:pPr>
              <a:buNone/>
            </a:pPr>
            <a:endParaRPr lang="en-US" dirty="0"/>
          </a:p>
          <a:p>
            <a:pPr marL="457200" indent="-457200"/>
            <a:r>
              <a:rPr lang="en-US" sz="2000" dirty="0" smtClean="0"/>
              <a:t>Provide individuals with </a:t>
            </a:r>
            <a:r>
              <a:rPr lang="en-US" sz="2000" dirty="0"/>
              <a:t>temporary medical coverage while the household completes the KanCare application and eligibility process.</a:t>
            </a:r>
          </a:p>
          <a:p>
            <a:pPr marL="457200" indent="-457200"/>
            <a:r>
              <a:rPr lang="en-US" sz="2000" dirty="0"/>
              <a:t>Increase the number of </a:t>
            </a:r>
            <a:r>
              <a:rPr lang="en-US" sz="2000" dirty="0" smtClean="0"/>
              <a:t>children, pregnant women, and low-income adults </a:t>
            </a:r>
            <a:r>
              <a:rPr lang="en-US" sz="2000" dirty="0"/>
              <a:t>enrolled in ongoing medical </a:t>
            </a:r>
            <a:r>
              <a:rPr lang="en-US" sz="2000" dirty="0" smtClean="0"/>
              <a:t>benefits. </a:t>
            </a:r>
            <a:endParaRPr lang="en-US" sz="2000" dirty="0"/>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6</a:t>
            </a:fld>
            <a:endParaRPr lang="en-US"/>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a:t>
            </a:r>
            <a:endParaRPr lang="en-US" dirty="0"/>
          </a:p>
        </p:txBody>
      </p:sp>
    </p:spTree>
    <p:extLst>
      <p:ext uri="{BB962C8B-B14F-4D97-AF65-F5344CB8AC3E}">
        <p14:creationId xmlns:p14="http://schemas.microsoft.com/office/powerpoint/2010/main" val="9657977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60</a:t>
            </a:fld>
            <a:endParaRPr lang="en-US"/>
          </a:p>
        </p:txBody>
      </p:sp>
      <p:sp>
        <p:nvSpPr>
          <p:cNvPr id="3" name="Content Placeholder 2"/>
          <p:cNvSpPr>
            <a:spLocks noGrp="1"/>
          </p:cNvSpPr>
          <p:nvPr>
            <p:ph idx="1"/>
          </p:nvPr>
        </p:nvSpPr>
        <p:spPr>
          <a:xfrm>
            <a:off x="914400" y="1981200"/>
            <a:ext cx="7239000" cy="3200400"/>
          </a:xfrm>
        </p:spPr>
        <p:txBody>
          <a:bodyPr>
            <a:noAutofit/>
          </a:bodyPr>
          <a:lstStyle/>
          <a:p>
            <a:pPr marL="0" indent="0">
              <a:buNone/>
            </a:pPr>
            <a:r>
              <a:rPr lang="en-US" sz="2400" dirty="0" smtClean="0"/>
              <a:t>Consider the following examples:  </a:t>
            </a:r>
          </a:p>
          <a:p>
            <a:pPr marL="0" indent="0">
              <a:buNone/>
            </a:pPr>
            <a:endParaRPr lang="en-US" sz="2400" dirty="0"/>
          </a:p>
          <a:p>
            <a:pPr marL="0" indent="0">
              <a:buNone/>
            </a:pPr>
            <a:r>
              <a:rPr lang="en-US" sz="2400" b="1" dirty="0"/>
              <a:t>Household =  </a:t>
            </a:r>
            <a:r>
              <a:rPr lang="en-US" sz="2400" b="1" dirty="0" smtClean="0"/>
              <a:t>Pregnant Woman, her husband, and one child.    </a:t>
            </a:r>
            <a:endParaRPr lang="en-US" sz="2400" b="1" dirty="0"/>
          </a:p>
          <a:p>
            <a:pPr marL="0" indent="0">
              <a:buNone/>
            </a:pPr>
            <a:endParaRPr lang="en-US" sz="2400" b="1" dirty="0"/>
          </a:p>
          <a:p>
            <a:pPr marL="0" indent="0">
              <a:buNone/>
            </a:pPr>
            <a:r>
              <a:rPr lang="en-US" sz="2400" dirty="0" smtClean="0"/>
              <a:t>The pregnant woman’s determination will be based on a household of 4.  Herself, her unborn, her husband and child.   The income of all of these household members will be used.  </a:t>
            </a:r>
            <a:endParaRPr lang="en-US" sz="2400" dirty="0"/>
          </a:p>
          <a:p>
            <a:pPr marL="0" indent="0">
              <a:buNone/>
            </a:pPr>
            <a:endParaRPr lang="en-US" sz="2400"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PW AND MAGI</a:t>
            </a:r>
            <a:endParaRPr lang="en-US" sz="1800" dirty="0"/>
          </a:p>
        </p:txBody>
      </p:sp>
    </p:spTree>
    <p:extLst>
      <p:ext uri="{BB962C8B-B14F-4D97-AF65-F5344CB8AC3E}">
        <p14:creationId xmlns:p14="http://schemas.microsoft.com/office/powerpoint/2010/main" val="34517261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61</a:t>
            </a:fld>
            <a:endParaRPr lang="en-US"/>
          </a:p>
        </p:txBody>
      </p:sp>
      <p:sp>
        <p:nvSpPr>
          <p:cNvPr id="3" name="Content Placeholder 2"/>
          <p:cNvSpPr>
            <a:spLocks noGrp="1"/>
          </p:cNvSpPr>
          <p:nvPr>
            <p:ph idx="1"/>
          </p:nvPr>
        </p:nvSpPr>
        <p:spPr>
          <a:xfrm>
            <a:off x="914400" y="1981200"/>
            <a:ext cx="7239000" cy="3200400"/>
          </a:xfrm>
        </p:spPr>
        <p:txBody>
          <a:bodyPr>
            <a:noAutofit/>
          </a:bodyPr>
          <a:lstStyle/>
          <a:p>
            <a:pPr marL="0" indent="0">
              <a:buNone/>
            </a:pPr>
            <a:r>
              <a:rPr lang="en-US" sz="2400" dirty="0" smtClean="0"/>
              <a:t>Consider the following examples:  </a:t>
            </a:r>
          </a:p>
          <a:p>
            <a:pPr marL="0" indent="0">
              <a:buNone/>
            </a:pPr>
            <a:endParaRPr lang="en-US" sz="2400" dirty="0"/>
          </a:p>
          <a:p>
            <a:pPr marL="0" indent="0">
              <a:buNone/>
            </a:pPr>
            <a:r>
              <a:rPr lang="en-US" sz="2400" b="1" dirty="0"/>
              <a:t>Household =  </a:t>
            </a:r>
            <a:r>
              <a:rPr lang="en-US" sz="2400" b="1" dirty="0" smtClean="0"/>
              <a:t>Pregnant Woman and her boyfriend. </a:t>
            </a:r>
          </a:p>
          <a:p>
            <a:pPr marL="0" indent="0">
              <a:buNone/>
            </a:pPr>
            <a:endParaRPr lang="en-US" sz="2400" b="1" dirty="0"/>
          </a:p>
          <a:p>
            <a:pPr marL="0" indent="0">
              <a:buNone/>
            </a:pPr>
            <a:r>
              <a:rPr lang="en-US" sz="2400" dirty="0" smtClean="0"/>
              <a:t>The pregnant woman’s determination will be based on a household of 2.  Herself and the unborn.  Because the pregnant woman is not married to the father of the unborn, he is not included in her determination and his income is not used.     </a:t>
            </a:r>
            <a:endParaRPr lang="en-US" sz="2400" dirty="0"/>
          </a:p>
          <a:p>
            <a:pPr marL="0" indent="0">
              <a:buNone/>
            </a:pPr>
            <a:endParaRPr lang="en-US" sz="2400"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PW AND MAGI</a:t>
            </a:r>
            <a:endParaRPr lang="en-US" sz="1800" dirty="0"/>
          </a:p>
        </p:txBody>
      </p:sp>
    </p:spTree>
    <p:extLst>
      <p:ext uri="{BB962C8B-B14F-4D97-AF65-F5344CB8AC3E}">
        <p14:creationId xmlns:p14="http://schemas.microsoft.com/office/powerpoint/2010/main" val="34762568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62</a:t>
            </a:fld>
            <a:endParaRPr lang="en-US"/>
          </a:p>
        </p:txBody>
      </p:sp>
      <p:sp>
        <p:nvSpPr>
          <p:cNvPr id="3" name="Content Placeholder 2"/>
          <p:cNvSpPr>
            <a:spLocks noGrp="1"/>
          </p:cNvSpPr>
          <p:nvPr>
            <p:ph idx="1"/>
          </p:nvPr>
        </p:nvSpPr>
        <p:spPr>
          <a:xfrm>
            <a:off x="914400" y="1981200"/>
            <a:ext cx="7239000" cy="3200400"/>
          </a:xfrm>
        </p:spPr>
        <p:txBody>
          <a:bodyPr>
            <a:noAutofit/>
          </a:bodyPr>
          <a:lstStyle/>
          <a:p>
            <a:pPr marL="0" indent="0">
              <a:buNone/>
            </a:pPr>
            <a:r>
              <a:rPr lang="en-US" sz="2400" dirty="0" smtClean="0"/>
              <a:t>Consider the following examples:  </a:t>
            </a:r>
          </a:p>
          <a:p>
            <a:pPr marL="0" indent="0">
              <a:buNone/>
            </a:pPr>
            <a:endParaRPr lang="en-US" sz="2400" dirty="0"/>
          </a:p>
          <a:p>
            <a:pPr marL="0" indent="0">
              <a:buNone/>
            </a:pPr>
            <a:r>
              <a:rPr lang="en-US" sz="2400" b="1" dirty="0"/>
              <a:t>Household =  </a:t>
            </a:r>
            <a:r>
              <a:rPr lang="en-US" sz="2400" b="1" dirty="0" smtClean="0"/>
              <a:t>Pregnant 20 </a:t>
            </a:r>
            <a:r>
              <a:rPr lang="en-US" sz="2400" b="1" dirty="0" err="1" smtClean="0"/>
              <a:t>yr</a:t>
            </a:r>
            <a:r>
              <a:rPr lang="en-US" sz="2400" b="1" dirty="0" smtClean="0"/>
              <a:t> old who is claimed as a tax dependent by her parents.  </a:t>
            </a:r>
            <a:endParaRPr lang="en-US" sz="2400" b="1" dirty="0"/>
          </a:p>
          <a:p>
            <a:pPr marL="0" indent="0">
              <a:buNone/>
            </a:pPr>
            <a:endParaRPr lang="en-US" sz="2400" b="1" dirty="0"/>
          </a:p>
          <a:p>
            <a:pPr marL="0" indent="0">
              <a:buNone/>
            </a:pPr>
            <a:r>
              <a:rPr lang="en-US" sz="2400" dirty="0" smtClean="0"/>
              <a:t>The pregnant woman’s determination will be based on her parent’s tax household.  It will include herself, her unborn, her parents, and any other individuals that her parents claim as tax dependents, like siblings.     </a:t>
            </a:r>
            <a:endParaRPr lang="en-US" sz="2400" dirty="0"/>
          </a:p>
          <a:p>
            <a:pPr marL="0" indent="0">
              <a:buNone/>
            </a:pPr>
            <a:endParaRPr lang="en-US" sz="2400"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PW AND MAGI</a:t>
            </a:r>
            <a:endParaRPr lang="en-US" sz="1800" dirty="0"/>
          </a:p>
        </p:txBody>
      </p:sp>
    </p:spTree>
    <p:extLst>
      <p:ext uri="{BB962C8B-B14F-4D97-AF65-F5344CB8AC3E}">
        <p14:creationId xmlns:p14="http://schemas.microsoft.com/office/powerpoint/2010/main" val="6494693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63</a:t>
            </a:fld>
            <a:endParaRPr lang="en-US"/>
          </a:p>
        </p:txBody>
      </p:sp>
      <p:sp>
        <p:nvSpPr>
          <p:cNvPr id="3" name="Content Placeholder 2"/>
          <p:cNvSpPr>
            <a:spLocks noGrp="1"/>
          </p:cNvSpPr>
          <p:nvPr>
            <p:ph idx="1"/>
          </p:nvPr>
        </p:nvSpPr>
        <p:spPr>
          <a:xfrm>
            <a:off x="914400" y="1981200"/>
            <a:ext cx="7239000" cy="3200400"/>
          </a:xfrm>
        </p:spPr>
        <p:txBody>
          <a:bodyPr>
            <a:noAutofit/>
          </a:bodyPr>
          <a:lstStyle/>
          <a:p>
            <a:pPr marL="0" indent="0">
              <a:buNone/>
            </a:pPr>
            <a:r>
              <a:rPr lang="en-US" sz="2400" dirty="0" smtClean="0"/>
              <a:t>In this example, the applicant must know how many other people her parents claims as tax dependents – and she must know her parents income in order to be determined eligible for presumptive eligibility.  </a:t>
            </a:r>
          </a:p>
          <a:p>
            <a:pPr marL="0" indent="0">
              <a:buNone/>
            </a:pPr>
            <a:endParaRPr lang="en-US" sz="2400" dirty="0"/>
          </a:p>
          <a:p>
            <a:pPr marL="0" indent="0">
              <a:buNone/>
            </a:pPr>
            <a:r>
              <a:rPr lang="en-US" sz="2400" dirty="0" smtClean="0"/>
              <a:t>If she doesn’t have this information, the PE determination is denied and QE staff assist the woman with a KanCare application.  </a:t>
            </a:r>
          </a:p>
          <a:p>
            <a:pPr marL="0" indent="0">
              <a:buNone/>
            </a:pPr>
            <a:endParaRPr lang="en-US" sz="2400" dirty="0"/>
          </a:p>
          <a:p>
            <a:pPr marL="0" indent="0">
              <a:buNone/>
            </a:pPr>
            <a:r>
              <a:rPr lang="en-US" sz="2400" dirty="0" smtClean="0"/>
              <a:t>     </a:t>
            </a:r>
            <a:endParaRPr lang="en-US" sz="2400" dirty="0"/>
          </a:p>
          <a:p>
            <a:pPr marL="0" indent="0">
              <a:buNone/>
            </a:pPr>
            <a:endParaRPr lang="en-US" sz="2400"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PW AND MAGI</a:t>
            </a:r>
            <a:endParaRPr lang="en-US" sz="1800" dirty="0"/>
          </a:p>
        </p:txBody>
      </p:sp>
    </p:spTree>
    <p:extLst>
      <p:ext uri="{BB962C8B-B14F-4D97-AF65-F5344CB8AC3E}">
        <p14:creationId xmlns:p14="http://schemas.microsoft.com/office/powerpoint/2010/main" val="8870160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Policies &gt; Summary </a:t>
            </a:r>
            <a:endParaRPr lang="en-US" sz="1600" dirty="0"/>
          </a:p>
        </p:txBody>
      </p:sp>
      <p:sp>
        <p:nvSpPr>
          <p:cNvPr id="3" name="Content Placeholder 2"/>
          <p:cNvSpPr>
            <a:spLocks noGrp="1"/>
          </p:cNvSpPr>
          <p:nvPr>
            <p:ph idx="1"/>
          </p:nvPr>
        </p:nvSpPr>
        <p:spPr>
          <a:xfrm>
            <a:off x="152400" y="1219200"/>
            <a:ext cx="6477000" cy="5105400"/>
          </a:xfrm>
        </p:spPr>
        <p:txBody>
          <a:bodyPr>
            <a:normAutofit/>
          </a:bodyPr>
          <a:lstStyle/>
          <a:p>
            <a:pPr marL="0" indent="0">
              <a:buNone/>
            </a:pPr>
            <a:r>
              <a:rPr lang="en-US" sz="2400" dirty="0" smtClean="0"/>
              <a:t>That concludes the lesson on policies specific to the PE PW program. The PE PW policies are: </a:t>
            </a:r>
          </a:p>
          <a:p>
            <a:pPr marL="0" indent="0">
              <a:buNone/>
            </a:pPr>
            <a:endParaRPr lang="en-US" sz="2400" dirty="0" smtClean="0"/>
          </a:p>
          <a:p>
            <a:pPr lvl="1">
              <a:buFont typeface="Arial" pitchFamily="34" charset="0"/>
              <a:buChar char="•"/>
            </a:pPr>
            <a:r>
              <a:rPr lang="en-US" dirty="0" smtClean="0"/>
              <a:t>Need </a:t>
            </a:r>
            <a:r>
              <a:rPr lang="en-US" dirty="0" smtClean="0"/>
              <a:t>EDD</a:t>
            </a:r>
          </a:p>
          <a:p>
            <a:pPr lvl="1">
              <a:buFont typeface="Arial" pitchFamily="34" charset="0"/>
              <a:buChar char="•"/>
            </a:pPr>
            <a:r>
              <a:rPr lang="en-US" dirty="0" smtClean="0"/>
              <a:t>Babies Aren’t Continuously Eligible</a:t>
            </a:r>
          </a:p>
          <a:p>
            <a:pPr lvl="1">
              <a:buFont typeface="Arial" pitchFamily="34" charset="0"/>
              <a:buChar char="•"/>
            </a:pPr>
            <a:r>
              <a:rPr lang="en-US" dirty="0" smtClean="0"/>
              <a:t>PW Individualized Budgeting Units</a:t>
            </a:r>
          </a:p>
          <a:p>
            <a:pPr marL="57150" indent="0">
              <a:buNone/>
            </a:pPr>
            <a:endParaRPr lang="en-US" sz="2400" dirty="0" smtClean="0"/>
          </a:p>
          <a:p>
            <a:pPr marL="57150" indent="0">
              <a:buNone/>
            </a:pPr>
            <a:r>
              <a:rPr lang="en-US" sz="2400" dirty="0" smtClean="0"/>
              <a:t>Next we will discuss the policies specific to PE Children.   </a:t>
            </a:r>
          </a:p>
          <a:p>
            <a:pPr lvl="1">
              <a:buFont typeface="Arial" pitchFamily="34" charset="0"/>
              <a:buChar char="•"/>
            </a:pPr>
            <a:endParaRPr lang="en-US" sz="2600"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64</a:t>
            </a:fld>
            <a:endParaRPr lang="en-US"/>
          </a:p>
        </p:txBody>
      </p:sp>
    </p:spTree>
    <p:extLst>
      <p:ext uri="{BB962C8B-B14F-4D97-AF65-F5344CB8AC3E}">
        <p14:creationId xmlns:p14="http://schemas.microsoft.com/office/powerpoint/2010/main" val="13551485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1"/>
            <a:ext cx="7315200" cy="3200400"/>
          </a:xfrm>
        </p:spPr>
        <p:txBody>
          <a:bodyPr>
            <a:normAutofit fontScale="70000" lnSpcReduction="20000"/>
          </a:bodyPr>
          <a:lstStyle/>
          <a:p>
            <a:r>
              <a:rPr lang="en-US" dirty="0"/>
              <a:t>Lesson 1:   Goals of PE</a:t>
            </a:r>
          </a:p>
          <a:p>
            <a:r>
              <a:rPr lang="en-US" dirty="0"/>
              <a:t>Lesson 2:  General Eligibility Requirements</a:t>
            </a:r>
          </a:p>
          <a:p>
            <a:r>
              <a:rPr lang="en-US" dirty="0"/>
              <a:t>Lesson 3:   PE PW Policies</a:t>
            </a:r>
          </a:p>
          <a:p>
            <a:r>
              <a:rPr lang="en-US" b="1" dirty="0"/>
              <a:t>Lesson 4:   PE Children Policies</a:t>
            </a:r>
          </a:p>
          <a:p>
            <a:r>
              <a:rPr lang="en-US" dirty="0"/>
              <a:t>Lesson 5:   Potential PE Outcomes</a:t>
            </a:r>
          </a:p>
          <a:p>
            <a:r>
              <a:rPr lang="en-US" dirty="0"/>
              <a:t>Lesson 6:   Medical Benefits</a:t>
            </a:r>
          </a:p>
          <a:p>
            <a:r>
              <a:rPr lang="en-US" dirty="0"/>
              <a:t>Lesson 7:   KanCare</a:t>
            </a:r>
          </a:p>
          <a:p>
            <a:r>
              <a:rPr lang="en-US" dirty="0"/>
              <a:t>Lesson 8:   Potential KanCare Outcomes</a:t>
            </a:r>
          </a:p>
          <a:p>
            <a:r>
              <a:rPr lang="en-US" dirty="0"/>
              <a:t>Lesson 9:   PE Tool </a:t>
            </a:r>
          </a:p>
          <a:p>
            <a:r>
              <a:rPr lang="en-US" dirty="0"/>
              <a:t>Lesson 10: Scenarios</a:t>
            </a:r>
          </a:p>
        </p:txBody>
      </p:sp>
      <p:sp>
        <p:nvSpPr>
          <p:cNvPr id="4" name="Slide Number Placeholder 3"/>
          <p:cNvSpPr>
            <a:spLocks noGrp="1"/>
          </p:cNvSpPr>
          <p:nvPr>
            <p:ph type="sldNum" sz="quarter" idx="12"/>
          </p:nvPr>
        </p:nvSpPr>
        <p:spPr/>
        <p:txBody>
          <a:bodyPr/>
          <a:lstStyle/>
          <a:p>
            <a:fld id="{908B7E1D-52E2-4F04-9DFE-B1650792F521}" type="slidenum">
              <a:rPr lang="en-US" smtClean="0"/>
              <a:pPr/>
              <a:t>65</a:t>
            </a:fld>
            <a:endParaRPr lang="en-US" dirty="0"/>
          </a:p>
        </p:txBody>
      </p:sp>
    </p:spTree>
    <p:extLst>
      <p:ext uri="{BB962C8B-B14F-4D97-AF65-F5344CB8AC3E}">
        <p14:creationId xmlns:p14="http://schemas.microsoft.com/office/powerpoint/2010/main" val="26201247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66</a:t>
            </a:fld>
            <a:endParaRPr lang="en-US"/>
          </a:p>
        </p:txBody>
      </p:sp>
      <p:sp>
        <p:nvSpPr>
          <p:cNvPr id="3" name="Content Placeholder 2"/>
          <p:cNvSpPr>
            <a:spLocks noGrp="1"/>
          </p:cNvSpPr>
          <p:nvPr>
            <p:ph idx="1"/>
          </p:nvPr>
        </p:nvSpPr>
        <p:spPr>
          <a:xfrm>
            <a:off x="609600" y="1828800"/>
            <a:ext cx="7924800" cy="3048000"/>
          </a:xfrm>
        </p:spPr>
        <p:txBody>
          <a:bodyPr>
            <a:normAutofit/>
          </a:bodyPr>
          <a:lstStyle/>
          <a:p>
            <a:pPr marL="0" lvl="0" indent="0">
              <a:buNone/>
            </a:pPr>
            <a:r>
              <a:rPr lang="en-US" dirty="0" smtClean="0"/>
              <a:t>There are additional policies that apply only to children being determined eligible for the PE Children program.  These are documented on the following slides. </a:t>
            </a: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4: PE Children Policies &gt; Determining Eligibility</a:t>
            </a:r>
            <a:endParaRPr lang="en-US" sz="1800" dirty="0"/>
          </a:p>
        </p:txBody>
      </p:sp>
    </p:spTree>
    <p:extLst>
      <p:ext uri="{BB962C8B-B14F-4D97-AF65-F5344CB8AC3E}">
        <p14:creationId xmlns:p14="http://schemas.microsoft.com/office/powerpoint/2010/main" val="24992463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67</a:t>
            </a:fld>
            <a:endParaRPr lang="en-US"/>
          </a:p>
        </p:txBody>
      </p:sp>
      <p:sp>
        <p:nvSpPr>
          <p:cNvPr id="3" name="Content Placeholder 2"/>
          <p:cNvSpPr>
            <a:spLocks noGrp="1"/>
          </p:cNvSpPr>
          <p:nvPr>
            <p:ph idx="1"/>
          </p:nvPr>
        </p:nvSpPr>
        <p:spPr>
          <a:xfrm>
            <a:off x="609600" y="1828800"/>
            <a:ext cx="7924800" cy="3048000"/>
          </a:xfrm>
        </p:spPr>
        <p:txBody>
          <a:bodyPr>
            <a:normAutofit/>
          </a:bodyPr>
          <a:lstStyle/>
          <a:p>
            <a:pPr marL="0" indent="0">
              <a:buNone/>
              <a:defRPr/>
            </a:pPr>
            <a:r>
              <a:rPr lang="en-US" dirty="0"/>
              <a:t>Children </a:t>
            </a:r>
            <a:r>
              <a:rPr lang="en-US" dirty="0" smtClean="0"/>
              <a:t>determined for presumptive eligibility may receive coverage under one of two programs:  </a:t>
            </a:r>
          </a:p>
          <a:p>
            <a:pPr>
              <a:defRPr/>
            </a:pPr>
            <a:r>
              <a:rPr lang="en-US" dirty="0" smtClean="0"/>
              <a:t>Presumptive </a:t>
            </a:r>
            <a:r>
              <a:rPr lang="en-US" dirty="0"/>
              <a:t>19 or P19 is </a:t>
            </a:r>
            <a:r>
              <a:rPr lang="en-US" b="1" dirty="0"/>
              <a:t>Medicaid.  </a:t>
            </a:r>
          </a:p>
          <a:p>
            <a:pPr>
              <a:defRPr/>
            </a:pPr>
            <a:r>
              <a:rPr lang="en-US" dirty="0"/>
              <a:t>Presumptive 21 or P21 is </a:t>
            </a:r>
            <a:r>
              <a:rPr lang="en-US" dirty="0" smtClean="0"/>
              <a:t>the </a:t>
            </a:r>
            <a:r>
              <a:rPr lang="en-US" b="1" dirty="0" smtClean="0"/>
              <a:t>Children’s </a:t>
            </a:r>
            <a:r>
              <a:rPr lang="en-US" b="1" dirty="0"/>
              <a:t>Health Insurance Program.</a:t>
            </a:r>
          </a:p>
          <a:p>
            <a:pPr marL="0" indent="0">
              <a:buNone/>
            </a:pPr>
            <a:endParaRPr lang="en-US"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4: PE Children Policies &gt; Determining Eligibility</a:t>
            </a:r>
            <a:endParaRPr lang="en-US" sz="1800" dirty="0"/>
          </a:p>
        </p:txBody>
      </p:sp>
    </p:spTree>
    <p:extLst>
      <p:ext uri="{BB962C8B-B14F-4D97-AF65-F5344CB8AC3E}">
        <p14:creationId xmlns:p14="http://schemas.microsoft.com/office/powerpoint/2010/main" val="3980212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68</a:t>
            </a:fld>
            <a:endParaRPr lang="en-US"/>
          </a:p>
        </p:txBody>
      </p:sp>
      <p:sp>
        <p:nvSpPr>
          <p:cNvPr id="3" name="Content Placeholder 2"/>
          <p:cNvSpPr>
            <a:spLocks noGrp="1"/>
          </p:cNvSpPr>
          <p:nvPr>
            <p:ph idx="1"/>
          </p:nvPr>
        </p:nvSpPr>
        <p:spPr>
          <a:xfrm>
            <a:off x="609600" y="1828800"/>
            <a:ext cx="7924800" cy="3048000"/>
          </a:xfrm>
        </p:spPr>
        <p:txBody>
          <a:bodyPr>
            <a:normAutofit/>
          </a:bodyPr>
          <a:lstStyle/>
          <a:p>
            <a:pPr marL="0" lvl="0" indent="0">
              <a:buNone/>
            </a:pPr>
            <a:r>
              <a:rPr lang="en-US" dirty="0" smtClean="0"/>
              <a:t>The income of the child’s household is what determines whether a child will get P19 or P21.  </a:t>
            </a:r>
          </a:p>
          <a:p>
            <a:pPr marL="0" lvl="0" indent="0">
              <a:buNone/>
            </a:pPr>
            <a:endParaRPr lang="en-US" dirty="0"/>
          </a:p>
          <a:p>
            <a:pPr marL="0" lvl="0" indent="0">
              <a:buNone/>
            </a:pPr>
            <a:r>
              <a:rPr lang="en-US" dirty="0" smtClean="0"/>
              <a:t>Income levels for P21 are higher, meaning a family can make more money and still qualify for CHIP.  </a:t>
            </a:r>
          </a:p>
          <a:p>
            <a:pPr marL="0" lv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4: PE Children Policies &gt; Determining Eligibility</a:t>
            </a:r>
            <a:endParaRPr lang="en-US" sz="1800" dirty="0"/>
          </a:p>
        </p:txBody>
      </p:sp>
    </p:spTree>
    <p:extLst>
      <p:ext uri="{BB962C8B-B14F-4D97-AF65-F5344CB8AC3E}">
        <p14:creationId xmlns:p14="http://schemas.microsoft.com/office/powerpoint/2010/main" val="361278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69</a:t>
            </a:fld>
            <a:endParaRPr lang="en-US"/>
          </a:p>
        </p:txBody>
      </p:sp>
      <p:sp>
        <p:nvSpPr>
          <p:cNvPr id="3" name="Content Placeholder 2"/>
          <p:cNvSpPr>
            <a:spLocks noGrp="1"/>
          </p:cNvSpPr>
          <p:nvPr>
            <p:ph idx="1"/>
          </p:nvPr>
        </p:nvSpPr>
        <p:spPr>
          <a:xfrm>
            <a:off x="609600" y="1828800"/>
            <a:ext cx="7924800" cy="3733800"/>
          </a:xfrm>
        </p:spPr>
        <p:txBody>
          <a:bodyPr>
            <a:normAutofit fontScale="92500" lnSpcReduction="10000"/>
          </a:bodyPr>
          <a:lstStyle/>
          <a:p>
            <a:pPr marL="0" lvl="0" indent="0">
              <a:buNone/>
            </a:pPr>
            <a:r>
              <a:rPr lang="en-US" dirty="0" smtClean="0"/>
              <a:t>However, qualifying for P21 also has an additional requirement. </a:t>
            </a:r>
          </a:p>
          <a:p>
            <a:pPr marL="0" lvl="0" indent="0">
              <a:buNone/>
            </a:pPr>
            <a:endParaRPr lang="en-US" dirty="0"/>
          </a:p>
          <a:p>
            <a:pPr marL="0" lvl="0" indent="0">
              <a:buNone/>
            </a:pPr>
            <a:r>
              <a:rPr lang="en-US" dirty="0" smtClean="0"/>
              <a:t>A child who is eligible for P21 cannot have other comprehensive health insurance, such as insurance through a parent’s employer.  </a:t>
            </a:r>
          </a:p>
          <a:p>
            <a:pPr marL="0" lvl="0" indent="0">
              <a:buNone/>
            </a:pPr>
            <a:endParaRPr lang="en-US" dirty="0" smtClean="0"/>
          </a:p>
          <a:p>
            <a:pPr marL="0" lvl="0" indent="0">
              <a:buNone/>
            </a:pPr>
            <a:r>
              <a:rPr lang="en-US" dirty="0" smtClean="0"/>
              <a:t>Upon completing the PE determination, if the applicant has reported that the child has private health insurance and the income is within the P21 range, the child will be denied presumptive eligibility.  </a:t>
            </a:r>
            <a:endParaRPr lang="en-US" dirty="0"/>
          </a:p>
          <a:p>
            <a:pPr marL="0" lv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4: PE Children Policies &gt; Determining Eligibility</a:t>
            </a:r>
            <a:endParaRPr lang="en-US" sz="1800" dirty="0"/>
          </a:p>
        </p:txBody>
      </p:sp>
    </p:spTree>
    <p:extLst>
      <p:ext uri="{BB962C8B-B14F-4D97-AF65-F5344CB8AC3E}">
        <p14:creationId xmlns:p14="http://schemas.microsoft.com/office/powerpoint/2010/main" val="3313468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 &gt; PE Process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a:t>
            </a:fld>
            <a:endParaRPr lang="en-US"/>
          </a:p>
        </p:txBody>
      </p:sp>
      <p:sp>
        <p:nvSpPr>
          <p:cNvPr id="6" name="Content Placeholder 7"/>
          <p:cNvSpPr txBox="1">
            <a:spLocks/>
          </p:cNvSpPr>
          <p:nvPr/>
        </p:nvSpPr>
        <p:spPr>
          <a:xfrm>
            <a:off x="568842" y="1371600"/>
            <a:ext cx="7540083" cy="609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Let’s go through the Presumptive Eligibility process from start to finish.  </a:t>
            </a:r>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p:graphicFrame>
        <p:nvGraphicFramePr>
          <p:cNvPr id="2" name="Diagram 1"/>
          <p:cNvGraphicFramePr/>
          <p:nvPr>
            <p:extLst>
              <p:ext uri="{D42A27DB-BD31-4B8C-83A1-F6EECF244321}">
                <p14:modId xmlns:p14="http://schemas.microsoft.com/office/powerpoint/2010/main" val="3892208884"/>
              </p:ext>
            </p:extLst>
          </p:nvPr>
        </p:nvGraphicFramePr>
        <p:xfrm>
          <a:off x="1600200" y="2057400"/>
          <a:ext cx="5791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9181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Children Policies &gt; Summary </a:t>
            </a:r>
            <a:endParaRPr lang="en-US" sz="1600" dirty="0"/>
          </a:p>
        </p:txBody>
      </p:sp>
      <p:sp>
        <p:nvSpPr>
          <p:cNvPr id="3" name="Content Placeholder 2"/>
          <p:cNvSpPr>
            <a:spLocks noGrp="1"/>
          </p:cNvSpPr>
          <p:nvPr>
            <p:ph idx="1"/>
          </p:nvPr>
        </p:nvSpPr>
        <p:spPr>
          <a:xfrm>
            <a:off x="152400" y="1219200"/>
            <a:ext cx="6477000" cy="5105400"/>
          </a:xfrm>
        </p:spPr>
        <p:txBody>
          <a:bodyPr>
            <a:normAutofit/>
          </a:bodyPr>
          <a:lstStyle/>
          <a:p>
            <a:pPr marL="0" indent="0">
              <a:buNone/>
            </a:pPr>
            <a:r>
              <a:rPr lang="en-US" sz="2400" dirty="0" smtClean="0"/>
              <a:t>That concludes the lesson on policies specific to the PE Children program. We discussed:   </a:t>
            </a:r>
          </a:p>
          <a:p>
            <a:pPr marL="0" indent="0">
              <a:buNone/>
            </a:pPr>
            <a:endParaRPr lang="en-US" sz="2400" dirty="0" smtClean="0"/>
          </a:p>
          <a:p>
            <a:pPr lvl="1">
              <a:buFont typeface="Arial" pitchFamily="34" charset="0"/>
              <a:buChar char="•"/>
            </a:pPr>
            <a:r>
              <a:rPr lang="en-US" dirty="0" smtClean="0"/>
              <a:t>P19 vs P21 </a:t>
            </a:r>
          </a:p>
          <a:p>
            <a:pPr lvl="1">
              <a:buFont typeface="Arial" pitchFamily="34" charset="0"/>
              <a:buChar char="•"/>
            </a:pPr>
            <a:r>
              <a:rPr lang="en-US" dirty="0" smtClean="0"/>
              <a:t>Private Comprehensive Health Insurance </a:t>
            </a:r>
          </a:p>
          <a:p>
            <a:pPr marL="57150" indent="0">
              <a:buNone/>
            </a:pPr>
            <a:endParaRPr lang="en-US" sz="2400" dirty="0" smtClean="0"/>
          </a:p>
          <a:p>
            <a:pPr marL="57150" indent="0">
              <a:buNone/>
            </a:pPr>
            <a:r>
              <a:rPr lang="en-US" sz="2400" dirty="0" smtClean="0"/>
              <a:t>Next we will discuss the potential outcomes of a PE determination.    </a:t>
            </a:r>
          </a:p>
          <a:p>
            <a:pPr lvl="1">
              <a:buFont typeface="Arial" pitchFamily="34" charset="0"/>
              <a:buChar char="•"/>
            </a:pPr>
            <a:endParaRPr lang="en-US" sz="2600"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70</a:t>
            </a:fld>
            <a:endParaRPr lang="en-US"/>
          </a:p>
        </p:txBody>
      </p:sp>
    </p:spTree>
    <p:extLst>
      <p:ext uri="{BB962C8B-B14F-4D97-AF65-F5344CB8AC3E}">
        <p14:creationId xmlns:p14="http://schemas.microsoft.com/office/powerpoint/2010/main" val="6027329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1"/>
            <a:ext cx="7315200" cy="3200400"/>
          </a:xfrm>
        </p:spPr>
        <p:txBody>
          <a:bodyPr>
            <a:normAutofit fontScale="70000" lnSpcReduction="20000"/>
          </a:bodyPr>
          <a:lstStyle/>
          <a:p>
            <a:r>
              <a:rPr lang="en-US" dirty="0"/>
              <a:t>Lesson 1:   Goals of PE</a:t>
            </a:r>
          </a:p>
          <a:p>
            <a:r>
              <a:rPr lang="en-US" dirty="0"/>
              <a:t>Lesson 2:  </a:t>
            </a:r>
            <a:r>
              <a:rPr lang="en-US" dirty="0" smtClean="0"/>
              <a:t> General </a:t>
            </a:r>
            <a:r>
              <a:rPr lang="en-US" dirty="0"/>
              <a:t>Eligibility Requirements</a:t>
            </a:r>
          </a:p>
          <a:p>
            <a:r>
              <a:rPr lang="en-US" dirty="0"/>
              <a:t>Lesson 3:   PE PW Policies</a:t>
            </a:r>
          </a:p>
          <a:p>
            <a:r>
              <a:rPr lang="en-US" dirty="0"/>
              <a:t>Lesson 4:   PE Children Policies</a:t>
            </a:r>
          </a:p>
          <a:p>
            <a:r>
              <a:rPr lang="en-US" b="1" dirty="0"/>
              <a:t>Lesson 5:   Potential PE Outcomes</a:t>
            </a:r>
          </a:p>
          <a:p>
            <a:r>
              <a:rPr lang="en-US" dirty="0"/>
              <a:t>Lesson 6:   Medical Benefits</a:t>
            </a:r>
          </a:p>
          <a:p>
            <a:r>
              <a:rPr lang="en-US" dirty="0"/>
              <a:t>Lesson 7:   KanCare</a:t>
            </a:r>
          </a:p>
          <a:p>
            <a:r>
              <a:rPr lang="en-US" dirty="0"/>
              <a:t>Lesson 8:   Potential KanCare Outcomes</a:t>
            </a:r>
          </a:p>
          <a:p>
            <a:r>
              <a:rPr lang="en-US" dirty="0"/>
              <a:t>Lesson 9:   PE Tool </a:t>
            </a:r>
          </a:p>
          <a:p>
            <a:r>
              <a:rPr lang="en-US" dirty="0"/>
              <a:t>Lesson 10: Scenarios</a:t>
            </a:r>
          </a:p>
        </p:txBody>
      </p:sp>
      <p:sp>
        <p:nvSpPr>
          <p:cNvPr id="4" name="Slide Number Placeholder 3"/>
          <p:cNvSpPr>
            <a:spLocks noGrp="1"/>
          </p:cNvSpPr>
          <p:nvPr>
            <p:ph type="sldNum" sz="quarter" idx="12"/>
          </p:nvPr>
        </p:nvSpPr>
        <p:spPr/>
        <p:txBody>
          <a:bodyPr/>
          <a:lstStyle/>
          <a:p>
            <a:fld id="{908B7E1D-52E2-4F04-9DFE-B1650792F521}" type="slidenum">
              <a:rPr lang="en-US" smtClean="0"/>
              <a:pPr/>
              <a:t>71</a:t>
            </a:fld>
            <a:endParaRPr lang="en-US" dirty="0"/>
          </a:p>
        </p:txBody>
      </p:sp>
    </p:spTree>
    <p:extLst>
      <p:ext uri="{BB962C8B-B14F-4D97-AF65-F5344CB8AC3E}">
        <p14:creationId xmlns:p14="http://schemas.microsoft.com/office/powerpoint/2010/main" val="41707211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72</a:t>
            </a:fld>
            <a:endParaRPr lang="en-US"/>
          </a:p>
        </p:txBody>
      </p:sp>
      <p:sp>
        <p:nvSpPr>
          <p:cNvPr id="3" name="Content Placeholder 2"/>
          <p:cNvSpPr>
            <a:spLocks noGrp="1"/>
          </p:cNvSpPr>
          <p:nvPr>
            <p:ph idx="1"/>
          </p:nvPr>
        </p:nvSpPr>
        <p:spPr>
          <a:xfrm>
            <a:off x="990600" y="1600200"/>
            <a:ext cx="7239000" cy="3886200"/>
          </a:xfrm>
        </p:spPr>
        <p:txBody>
          <a:bodyPr>
            <a:noAutofit/>
          </a:bodyPr>
          <a:lstStyle/>
          <a:p>
            <a:pPr marL="0" indent="0">
              <a:buNone/>
            </a:pPr>
            <a:r>
              <a:rPr lang="en-US" sz="2400" dirty="0" smtClean="0"/>
              <a:t>There </a:t>
            </a:r>
            <a:r>
              <a:rPr lang="en-US" sz="2400" dirty="0"/>
              <a:t>are three potential outcomes of a PE determination: </a:t>
            </a:r>
          </a:p>
          <a:p>
            <a:pPr marL="0" indent="0">
              <a:buNone/>
            </a:pPr>
            <a:r>
              <a:rPr lang="en-US" sz="2400" dirty="0"/>
              <a:t> </a:t>
            </a:r>
          </a:p>
          <a:p>
            <a:pPr lvl="0"/>
            <a:r>
              <a:rPr lang="en-US" sz="2400" dirty="0"/>
              <a:t>Approval</a:t>
            </a:r>
          </a:p>
          <a:p>
            <a:pPr lvl="0"/>
            <a:r>
              <a:rPr lang="en-US" sz="2400" dirty="0"/>
              <a:t>Denial</a:t>
            </a:r>
          </a:p>
          <a:p>
            <a:r>
              <a:rPr lang="en-US" sz="2400" dirty="0"/>
              <a:t>Partial Approval/Partial </a:t>
            </a:r>
            <a:r>
              <a:rPr lang="en-US" sz="2400" dirty="0" smtClean="0"/>
              <a:t>Denial</a:t>
            </a:r>
          </a:p>
          <a:p>
            <a:endParaRPr lang="en-US" sz="2400" dirty="0"/>
          </a:p>
          <a:p>
            <a:pPr marL="0" indent="0">
              <a:buNone/>
            </a:pPr>
            <a:r>
              <a:rPr lang="en-US" sz="2400" dirty="0" smtClean="0"/>
              <a:t>Each of these outcomes is dependent upon which type of PE coverage was determined.  The outcomes are discussed in more detail on the following slide.</a:t>
            </a:r>
            <a:endParaRPr lang="en-US" sz="2400"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5: Potential PE Outcomes &gt; Approval, Denial, Partials</a:t>
            </a:r>
            <a:endParaRPr lang="en-US" sz="1800" dirty="0"/>
          </a:p>
        </p:txBody>
      </p:sp>
    </p:spTree>
    <p:extLst>
      <p:ext uri="{BB962C8B-B14F-4D97-AF65-F5344CB8AC3E}">
        <p14:creationId xmlns:p14="http://schemas.microsoft.com/office/powerpoint/2010/main" val="20364073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73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5285730"/>
              </p:ext>
            </p:extLst>
          </p:nvPr>
        </p:nvGraphicFramePr>
        <p:xfrm>
          <a:off x="304800" y="1219200"/>
          <a:ext cx="8610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5: Potential PE Outcomes &gt; Approval, Denial, Partials</a:t>
            </a:r>
            <a:endParaRPr lang="en-US" sz="1800" dirty="0"/>
          </a:p>
        </p:txBody>
      </p:sp>
    </p:spTree>
    <p:extLst>
      <p:ext uri="{BB962C8B-B14F-4D97-AF65-F5344CB8AC3E}">
        <p14:creationId xmlns:p14="http://schemas.microsoft.com/office/powerpoint/2010/main" val="24982562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74</a:t>
            </a:fld>
            <a:endParaRPr lang="en-US"/>
          </a:p>
        </p:txBody>
      </p:sp>
      <p:sp>
        <p:nvSpPr>
          <p:cNvPr id="3" name="Content Placeholder 2"/>
          <p:cNvSpPr>
            <a:spLocks noGrp="1"/>
          </p:cNvSpPr>
          <p:nvPr>
            <p:ph idx="1"/>
          </p:nvPr>
        </p:nvSpPr>
        <p:spPr>
          <a:xfrm>
            <a:off x="1447800" y="2057400"/>
            <a:ext cx="6172200" cy="2438400"/>
          </a:xfrm>
        </p:spPr>
        <p:txBody>
          <a:bodyPr>
            <a:normAutofit/>
          </a:bodyPr>
          <a:lstStyle/>
          <a:p>
            <a:pPr marL="0" indent="0">
              <a:buNone/>
            </a:pPr>
            <a:r>
              <a:rPr lang="en-US" dirty="0"/>
              <a:t>All </a:t>
            </a:r>
            <a:r>
              <a:rPr lang="en-US" dirty="0" smtClean="0"/>
              <a:t>Presumptive Eligibility  </a:t>
            </a:r>
            <a:r>
              <a:rPr lang="en-US" dirty="0"/>
              <a:t>determinations </a:t>
            </a:r>
            <a:r>
              <a:rPr lang="en-US" dirty="0" smtClean="0"/>
              <a:t>must </a:t>
            </a:r>
            <a:r>
              <a:rPr lang="en-US" dirty="0"/>
              <a:t>be submitted to the Clearinghouse.  This includes those cases that are denied for PE coverage.  </a:t>
            </a:r>
          </a:p>
          <a:p>
            <a:pPr marL="0" indent="0">
              <a:buNone/>
            </a:pPr>
            <a:endParaRPr lang="en-US"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5: Potential PE Outcomes &gt; Denials</a:t>
            </a:r>
            <a:endParaRPr lang="en-US" sz="1800" dirty="0"/>
          </a:p>
        </p:txBody>
      </p:sp>
    </p:spTree>
    <p:extLst>
      <p:ext uri="{BB962C8B-B14F-4D97-AF65-F5344CB8AC3E}">
        <p14:creationId xmlns:p14="http://schemas.microsoft.com/office/powerpoint/2010/main" val="16809783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75</a:t>
            </a:fld>
            <a:endParaRPr lang="en-US"/>
          </a:p>
        </p:txBody>
      </p:sp>
      <p:sp>
        <p:nvSpPr>
          <p:cNvPr id="3" name="Content Placeholder 2"/>
          <p:cNvSpPr>
            <a:spLocks noGrp="1"/>
          </p:cNvSpPr>
          <p:nvPr>
            <p:ph idx="1"/>
          </p:nvPr>
        </p:nvSpPr>
        <p:spPr>
          <a:xfrm>
            <a:off x="990600" y="1600200"/>
            <a:ext cx="7696200" cy="4267200"/>
          </a:xfrm>
        </p:spPr>
        <p:txBody>
          <a:bodyPr>
            <a:normAutofit/>
          </a:bodyPr>
          <a:lstStyle/>
          <a:p>
            <a:pPr marL="0" indent="0">
              <a:buNone/>
            </a:pPr>
            <a:r>
              <a:rPr lang="en-US" dirty="0"/>
              <a:t>Even if </a:t>
            </a:r>
            <a:r>
              <a:rPr lang="en-US" dirty="0" smtClean="0"/>
              <a:t>an individual is </a:t>
            </a:r>
            <a:r>
              <a:rPr lang="en-US" dirty="0"/>
              <a:t>denied for PE coverage, it is still possible that they would be eligible for KanCare. </a:t>
            </a:r>
          </a:p>
          <a:p>
            <a:pPr marL="0" indent="0">
              <a:buNone/>
            </a:pPr>
            <a:endParaRPr lang="en-US" dirty="0"/>
          </a:p>
          <a:p>
            <a:pPr marL="0" indent="0">
              <a:buNone/>
            </a:pPr>
            <a:r>
              <a:rPr lang="en-US" dirty="0"/>
              <a:t>For this reason, </a:t>
            </a:r>
            <a:r>
              <a:rPr lang="en-US" dirty="0" smtClean="0"/>
              <a:t>QE staff must strongly encourage the consumers to complete the KanCare application in order to receive a full determination. </a:t>
            </a:r>
            <a:endParaRPr lang="en-US" dirty="0"/>
          </a:p>
          <a:p>
            <a:pPr mar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5: Potential PE Outcomes &gt; Denials</a:t>
            </a:r>
            <a:endParaRPr lang="en-US" sz="1800" dirty="0"/>
          </a:p>
        </p:txBody>
      </p:sp>
    </p:spTree>
    <p:extLst>
      <p:ext uri="{BB962C8B-B14F-4D97-AF65-F5344CB8AC3E}">
        <p14:creationId xmlns:p14="http://schemas.microsoft.com/office/powerpoint/2010/main" val="9481330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Potential PE Outcomes &gt; Summary </a:t>
            </a:r>
            <a:endParaRPr lang="en-US" sz="1600" dirty="0"/>
          </a:p>
        </p:txBody>
      </p:sp>
      <p:sp>
        <p:nvSpPr>
          <p:cNvPr id="3" name="Content Placeholder 2"/>
          <p:cNvSpPr>
            <a:spLocks noGrp="1"/>
          </p:cNvSpPr>
          <p:nvPr>
            <p:ph idx="1"/>
          </p:nvPr>
        </p:nvSpPr>
        <p:spPr>
          <a:xfrm>
            <a:off x="152400" y="1447800"/>
            <a:ext cx="6477000" cy="4419600"/>
          </a:xfrm>
        </p:spPr>
        <p:txBody>
          <a:bodyPr>
            <a:normAutofit/>
          </a:bodyPr>
          <a:lstStyle/>
          <a:p>
            <a:pPr marL="0" indent="0">
              <a:buNone/>
            </a:pPr>
            <a:r>
              <a:rPr lang="en-US" dirty="0" smtClean="0"/>
              <a:t>There are three potential outcomes of the PE Tool.  These are:</a:t>
            </a:r>
          </a:p>
          <a:p>
            <a:pPr lvl="1">
              <a:buFont typeface="Arial" pitchFamily="34" charset="0"/>
              <a:buChar char="•"/>
            </a:pPr>
            <a:r>
              <a:rPr lang="en-US" dirty="0" smtClean="0"/>
              <a:t>Approval</a:t>
            </a:r>
          </a:p>
          <a:p>
            <a:pPr lvl="1">
              <a:buFont typeface="Arial" pitchFamily="34" charset="0"/>
              <a:buChar char="•"/>
            </a:pPr>
            <a:r>
              <a:rPr lang="en-US" dirty="0" smtClean="0"/>
              <a:t>Denial</a:t>
            </a:r>
          </a:p>
          <a:p>
            <a:pPr lvl="1">
              <a:buFont typeface="Arial" pitchFamily="34" charset="0"/>
              <a:buChar char="•"/>
            </a:pPr>
            <a:r>
              <a:rPr lang="en-US" dirty="0" smtClean="0"/>
              <a:t>Partial Approval/Partial Denial</a:t>
            </a:r>
          </a:p>
          <a:p>
            <a:pPr lvl="1">
              <a:buFont typeface="Arial" pitchFamily="34" charset="0"/>
              <a:buChar char="•"/>
            </a:pPr>
            <a:endParaRPr lang="en-US" dirty="0"/>
          </a:p>
          <a:p>
            <a:pPr marL="57150" indent="0">
              <a:buNone/>
            </a:pPr>
            <a:r>
              <a:rPr lang="en-US" dirty="0" smtClean="0"/>
              <a:t>Now we’ll move on to discuss the medical benefits.   </a:t>
            </a:r>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76</a:t>
            </a:fld>
            <a:endParaRPr lang="en-US"/>
          </a:p>
        </p:txBody>
      </p:sp>
    </p:spTree>
    <p:extLst>
      <p:ext uri="{BB962C8B-B14F-4D97-AF65-F5344CB8AC3E}">
        <p14:creationId xmlns:p14="http://schemas.microsoft.com/office/powerpoint/2010/main" val="23441551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0"/>
            <a:ext cx="7315200" cy="3429001"/>
          </a:xfrm>
        </p:spPr>
        <p:txBody>
          <a:bodyPr>
            <a:normAutofit fontScale="77500" lnSpcReduction="20000"/>
          </a:bodyPr>
          <a:lstStyle/>
          <a:p>
            <a:r>
              <a:rPr lang="en-US" dirty="0"/>
              <a:t>Lesson 1:   Goals of PE</a:t>
            </a:r>
          </a:p>
          <a:p>
            <a:r>
              <a:rPr lang="en-US" dirty="0"/>
              <a:t>Lesson 2:   General Eligibility Requirements</a:t>
            </a:r>
          </a:p>
          <a:p>
            <a:r>
              <a:rPr lang="en-US" dirty="0"/>
              <a:t>Lesson 3:   PE PW Policies</a:t>
            </a:r>
          </a:p>
          <a:p>
            <a:r>
              <a:rPr lang="en-US" dirty="0"/>
              <a:t>Lesson 4:   PE Children Policies</a:t>
            </a:r>
          </a:p>
          <a:p>
            <a:r>
              <a:rPr lang="en-US" dirty="0"/>
              <a:t>Lesson 5:   Potential PE Outcomes</a:t>
            </a:r>
          </a:p>
          <a:p>
            <a:r>
              <a:rPr lang="en-US" b="1" dirty="0"/>
              <a:t>Lesson 6:   Medical Benefits</a:t>
            </a:r>
          </a:p>
          <a:p>
            <a:r>
              <a:rPr lang="en-US" dirty="0"/>
              <a:t>Lesson 7:   KanCare</a:t>
            </a:r>
          </a:p>
          <a:p>
            <a:r>
              <a:rPr lang="en-US" dirty="0"/>
              <a:t>Lesson 8:   Potential KanCare Outcomes</a:t>
            </a:r>
          </a:p>
          <a:p>
            <a:r>
              <a:rPr lang="en-US" dirty="0"/>
              <a:t>Lesson 9:   PE Tool </a:t>
            </a:r>
          </a:p>
          <a:p>
            <a:r>
              <a:rPr lang="en-US" dirty="0"/>
              <a:t>Lesson 10: Scenarios</a:t>
            </a:r>
          </a:p>
        </p:txBody>
      </p:sp>
      <p:sp>
        <p:nvSpPr>
          <p:cNvPr id="4" name="Slide Number Placeholder 3"/>
          <p:cNvSpPr>
            <a:spLocks noGrp="1"/>
          </p:cNvSpPr>
          <p:nvPr>
            <p:ph type="sldNum" sz="quarter" idx="12"/>
          </p:nvPr>
        </p:nvSpPr>
        <p:spPr/>
        <p:txBody>
          <a:bodyPr/>
          <a:lstStyle/>
          <a:p>
            <a:fld id="{908B7E1D-52E2-4F04-9DFE-B1650792F521}" type="slidenum">
              <a:rPr lang="en-US" smtClean="0"/>
              <a:pPr/>
              <a:t>77</a:t>
            </a:fld>
            <a:endParaRPr lang="en-US" dirty="0"/>
          </a:p>
        </p:txBody>
      </p:sp>
    </p:spTree>
    <p:extLst>
      <p:ext uri="{BB962C8B-B14F-4D97-AF65-F5344CB8AC3E}">
        <p14:creationId xmlns:p14="http://schemas.microsoft.com/office/powerpoint/2010/main" val="38700037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78</a:t>
            </a:fld>
            <a:endParaRPr lang="en-US"/>
          </a:p>
        </p:txBody>
      </p:sp>
      <p:sp>
        <p:nvSpPr>
          <p:cNvPr id="3" name="Content Placeholder 2"/>
          <p:cNvSpPr>
            <a:spLocks noGrp="1"/>
          </p:cNvSpPr>
          <p:nvPr>
            <p:ph idx="1"/>
          </p:nvPr>
        </p:nvSpPr>
        <p:spPr>
          <a:xfrm>
            <a:off x="990600" y="1600200"/>
            <a:ext cx="7696200" cy="4267200"/>
          </a:xfrm>
        </p:spPr>
        <p:txBody>
          <a:bodyPr>
            <a:normAutofit/>
          </a:bodyPr>
          <a:lstStyle/>
          <a:p>
            <a:pPr marL="0" indent="0">
              <a:buNone/>
            </a:pPr>
            <a:r>
              <a:rPr lang="en-US" dirty="0" smtClean="0"/>
              <a:t>For individuals approved for Presumptive Eligibility, the types of benefits provided by their temporary coverage vary, depending upon which type of presumptive program they have been approved for.     </a:t>
            </a:r>
            <a:endParaRPr lang="en-US" dirty="0"/>
          </a:p>
          <a:p>
            <a:pPr mar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6: Medical Benefits &gt; Benefit Package</a:t>
            </a:r>
            <a:endParaRPr lang="en-US" sz="1800" dirty="0"/>
          </a:p>
        </p:txBody>
      </p:sp>
    </p:spTree>
    <p:extLst>
      <p:ext uri="{BB962C8B-B14F-4D97-AF65-F5344CB8AC3E}">
        <p14:creationId xmlns:p14="http://schemas.microsoft.com/office/powerpoint/2010/main" val="245102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79</a:t>
            </a:fld>
            <a:endParaRPr lang="en-US"/>
          </a:p>
        </p:txBody>
      </p:sp>
      <p:sp>
        <p:nvSpPr>
          <p:cNvPr id="3" name="Content Placeholder 2"/>
          <p:cNvSpPr>
            <a:spLocks noGrp="1"/>
          </p:cNvSpPr>
          <p:nvPr>
            <p:ph idx="1"/>
          </p:nvPr>
        </p:nvSpPr>
        <p:spPr>
          <a:xfrm>
            <a:off x="990600" y="1600200"/>
            <a:ext cx="7696200" cy="4267200"/>
          </a:xfrm>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6: Medical Benefits &gt; Benefit Package</a:t>
            </a:r>
            <a:endParaRPr lang="en-US" sz="1800" dirty="0"/>
          </a:p>
        </p:txBody>
      </p:sp>
      <p:graphicFrame>
        <p:nvGraphicFramePr>
          <p:cNvPr id="6" name="Diagram 5"/>
          <p:cNvGraphicFramePr/>
          <p:nvPr>
            <p:extLst>
              <p:ext uri="{D42A27DB-BD31-4B8C-83A1-F6EECF244321}">
                <p14:modId xmlns:p14="http://schemas.microsoft.com/office/powerpoint/2010/main" val="273539446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9538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 &gt; PE Process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a:t>
            </a:fld>
            <a:endParaRPr lang="en-US"/>
          </a:p>
        </p:txBody>
      </p:sp>
      <p:graphicFrame>
        <p:nvGraphicFramePr>
          <p:cNvPr id="2" name="Diagram 1"/>
          <p:cNvGraphicFramePr/>
          <p:nvPr>
            <p:extLst>
              <p:ext uri="{D42A27DB-BD31-4B8C-83A1-F6EECF244321}">
                <p14:modId xmlns:p14="http://schemas.microsoft.com/office/powerpoint/2010/main" val="1989864922"/>
              </p:ext>
            </p:extLst>
          </p:nvPr>
        </p:nvGraphicFramePr>
        <p:xfrm>
          <a:off x="1600200" y="2057400"/>
          <a:ext cx="5791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14204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80</a:t>
            </a:fld>
            <a:endParaRPr lang="en-US"/>
          </a:p>
        </p:txBody>
      </p:sp>
      <p:sp>
        <p:nvSpPr>
          <p:cNvPr id="3" name="Content Placeholder 2"/>
          <p:cNvSpPr>
            <a:spLocks noGrp="1"/>
          </p:cNvSpPr>
          <p:nvPr>
            <p:ph idx="1"/>
          </p:nvPr>
        </p:nvSpPr>
        <p:spPr>
          <a:xfrm>
            <a:off x="990600" y="1600200"/>
            <a:ext cx="7696200" cy="4267200"/>
          </a:xfrm>
        </p:spPr>
        <p:txBody>
          <a:bodyPr>
            <a:normAutofit/>
          </a:bodyPr>
          <a:lstStyle/>
          <a:p>
            <a:pPr mar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6: Medical Benefits &gt; Benefit Package</a:t>
            </a:r>
            <a:endParaRPr lang="en-US" sz="1800" dirty="0"/>
          </a:p>
        </p:txBody>
      </p:sp>
      <p:graphicFrame>
        <p:nvGraphicFramePr>
          <p:cNvPr id="6" name="Diagram 5"/>
          <p:cNvGraphicFramePr/>
          <p:nvPr>
            <p:extLst>
              <p:ext uri="{D42A27DB-BD31-4B8C-83A1-F6EECF244321}">
                <p14:modId xmlns:p14="http://schemas.microsoft.com/office/powerpoint/2010/main" val="233937633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72617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81</a:t>
            </a:fld>
            <a:endParaRPr lang="en-US"/>
          </a:p>
        </p:txBody>
      </p:sp>
      <p:sp>
        <p:nvSpPr>
          <p:cNvPr id="3" name="Content Placeholder 2"/>
          <p:cNvSpPr>
            <a:spLocks noGrp="1"/>
          </p:cNvSpPr>
          <p:nvPr>
            <p:ph idx="1"/>
          </p:nvPr>
        </p:nvSpPr>
        <p:spPr>
          <a:xfrm>
            <a:off x="990600" y="1600200"/>
            <a:ext cx="7696200" cy="4267200"/>
          </a:xfrm>
        </p:spPr>
        <p:txBody>
          <a:bodyPr>
            <a:normAutofit/>
          </a:bodyPr>
          <a:lstStyle/>
          <a:p>
            <a:pPr marL="0" indent="0">
              <a:buNone/>
            </a:pPr>
            <a:r>
              <a:rPr lang="en-US" dirty="0" smtClean="0"/>
              <a:t>Coverage Start Date – </a:t>
            </a:r>
          </a:p>
          <a:p>
            <a:r>
              <a:rPr lang="en-US" dirty="0" smtClean="0"/>
              <a:t>Presumptive Eligibility coverage begins on the date the PE Determination is made.  This is the date that the PE Tool is completed and submitted.  </a:t>
            </a:r>
            <a:endParaRPr lang="en-US" dirty="0"/>
          </a:p>
          <a:p>
            <a:pPr mar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6: Medical Benefits &gt; Dates of Coverage </a:t>
            </a:r>
            <a:endParaRPr lang="en-US" sz="1800" dirty="0"/>
          </a:p>
        </p:txBody>
      </p:sp>
    </p:spTree>
    <p:extLst>
      <p:ext uri="{BB962C8B-B14F-4D97-AF65-F5344CB8AC3E}">
        <p14:creationId xmlns:p14="http://schemas.microsoft.com/office/powerpoint/2010/main" val="26041497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82</a:t>
            </a:fld>
            <a:endParaRPr lang="en-US"/>
          </a:p>
        </p:txBody>
      </p:sp>
      <p:sp>
        <p:nvSpPr>
          <p:cNvPr id="3" name="Content Placeholder 2"/>
          <p:cNvSpPr>
            <a:spLocks noGrp="1"/>
          </p:cNvSpPr>
          <p:nvPr>
            <p:ph idx="1"/>
          </p:nvPr>
        </p:nvSpPr>
        <p:spPr>
          <a:xfrm>
            <a:off x="990600" y="1600200"/>
            <a:ext cx="7696200" cy="4267200"/>
          </a:xfrm>
        </p:spPr>
        <p:txBody>
          <a:bodyPr>
            <a:normAutofit/>
          </a:bodyPr>
          <a:lstStyle/>
          <a:p>
            <a:pPr marL="0" indent="0">
              <a:buNone/>
            </a:pPr>
            <a:r>
              <a:rPr lang="en-US" dirty="0" smtClean="0"/>
              <a:t>Coverage End Date – </a:t>
            </a:r>
          </a:p>
          <a:p>
            <a:r>
              <a:rPr lang="en-US" dirty="0" smtClean="0"/>
              <a:t>Presumptive Eligibility coverage is provided through the month following the month the PE determination is made.  </a:t>
            </a:r>
          </a:p>
          <a:p>
            <a:r>
              <a:rPr lang="en-US" dirty="0" smtClean="0"/>
              <a:t>If a KanCare application has not been submitted by that time, coverage will end.  </a:t>
            </a:r>
          </a:p>
          <a:p>
            <a:r>
              <a:rPr lang="en-US" dirty="0" smtClean="0"/>
              <a:t>If an application has been submitted, but the determination is not yet complete, PE coverage will continue until the application is processed.  </a:t>
            </a: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6: Medical Benefits &gt; Dates of Coverage </a:t>
            </a:r>
            <a:endParaRPr lang="en-US" sz="1800" dirty="0"/>
          </a:p>
        </p:txBody>
      </p:sp>
    </p:spTree>
    <p:extLst>
      <p:ext uri="{BB962C8B-B14F-4D97-AF65-F5344CB8AC3E}">
        <p14:creationId xmlns:p14="http://schemas.microsoft.com/office/powerpoint/2010/main" val="14699206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83</a:t>
            </a:fld>
            <a:endParaRPr lang="en-US"/>
          </a:p>
        </p:txBody>
      </p:sp>
      <p:sp>
        <p:nvSpPr>
          <p:cNvPr id="3" name="Content Placeholder 2"/>
          <p:cNvSpPr>
            <a:spLocks noGrp="1"/>
          </p:cNvSpPr>
          <p:nvPr>
            <p:ph idx="1"/>
          </p:nvPr>
        </p:nvSpPr>
        <p:spPr>
          <a:xfrm>
            <a:off x="990600" y="1600200"/>
            <a:ext cx="7696200" cy="4267200"/>
          </a:xfrm>
        </p:spPr>
        <p:txBody>
          <a:bodyPr>
            <a:normAutofit lnSpcReduction="10000"/>
          </a:bodyPr>
          <a:lstStyle/>
          <a:p>
            <a:pPr marL="0" indent="0">
              <a:buNone/>
            </a:pPr>
            <a:r>
              <a:rPr lang="en-US" dirty="0" smtClean="0"/>
              <a:t>Example 1:  </a:t>
            </a:r>
          </a:p>
          <a:p>
            <a:r>
              <a:rPr lang="en-US" dirty="0" smtClean="0"/>
              <a:t>PE determination completed on 7/15/15.  PE coverage begins on this date.  </a:t>
            </a:r>
          </a:p>
          <a:p>
            <a:r>
              <a:rPr lang="en-US" dirty="0" smtClean="0"/>
              <a:t>A KanCare application is never submitted.  </a:t>
            </a:r>
          </a:p>
          <a:p>
            <a:r>
              <a:rPr lang="en-US" dirty="0" smtClean="0"/>
              <a:t>PE coverage ends on 8/31/15.  </a:t>
            </a:r>
          </a:p>
          <a:p>
            <a:pPr marL="0" indent="0">
              <a:buNone/>
            </a:pPr>
            <a:r>
              <a:rPr lang="en-US" dirty="0" smtClean="0"/>
              <a:t>Example 2:  </a:t>
            </a:r>
          </a:p>
          <a:p>
            <a:r>
              <a:rPr lang="en-US" dirty="0" smtClean="0"/>
              <a:t>PE </a:t>
            </a:r>
            <a:r>
              <a:rPr lang="en-US" dirty="0"/>
              <a:t>determination completed on 7/15/15.  PE coverage begins on this date.  </a:t>
            </a:r>
          </a:p>
          <a:p>
            <a:r>
              <a:rPr lang="en-US" dirty="0"/>
              <a:t>A KanCare application is </a:t>
            </a:r>
            <a:r>
              <a:rPr lang="en-US" dirty="0" smtClean="0"/>
              <a:t>submitted on 8/1/15.   </a:t>
            </a:r>
            <a:endParaRPr lang="en-US" dirty="0"/>
          </a:p>
          <a:p>
            <a:r>
              <a:rPr lang="en-US" dirty="0" smtClean="0"/>
              <a:t>On 8/31/15, the KanCare application has not yet been completed, so the PE continues.   </a:t>
            </a: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6: Medical Benefits &gt; Dates of Coverage </a:t>
            </a:r>
            <a:endParaRPr lang="en-US" sz="1800" dirty="0"/>
          </a:p>
        </p:txBody>
      </p:sp>
    </p:spTree>
    <p:extLst>
      <p:ext uri="{BB962C8B-B14F-4D97-AF65-F5344CB8AC3E}">
        <p14:creationId xmlns:p14="http://schemas.microsoft.com/office/powerpoint/2010/main" val="41067031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a:t>
            </a:r>
            <a:r>
              <a:rPr lang="en-US" dirty="0" smtClean="0"/>
              <a:t>6: </a:t>
            </a:r>
            <a:r>
              <a:rPr lang="en-US" dirty="0"/>
              <a:t>Medical Benefits &gt; </a:t>
            </a:r>
            <a:r>
              <a:rPr lang="en-US" dirty="0" smtClean="0"/>
              <a:t>Limited Coverage Period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84</a:t>
            </a:fld>
            <a:endParaRPr lang="en-US"/>
          </a:p>
        </p:txBody>
      </p:sp>
      <p:sp>
        <p:nvSpPr>
          <p:cNvPr id="6" name="Content Placeholder 7"/>
          <p:cNvSpPr txBox="1">
            <a:spLocks/>
          </p:cNvSpPr>
          <p:nvPr/>
        </p:nvSpPr>
        <p:spPr>
          <a:xfrm>
            <a:off x="609599" y="1676400"/>
            <a:ext cx="7696201" cy="4038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In a situation where the Clearinghouse Eligibility Worker discovers </a:t>
            </a:r>
            <a:r>
              <a:rPr lang="en-US" sz="2400" dirty="0"/>
              <a:t>that </a:t>
            </a:r>
            <a:r>
              <a:rPr lang="en-US" sz="2400" dirty="0" smtClean="0"/>
              <a:t>an individual has been approved for PE in error, PE Coverage will be closed after 7 days.  </a:t>
            </a:r>
          </a:p>
          <a:p>
            <a:pPr marL="0" indent="0">
              <a:buNone/>
            </a:pPr>
            <a:endParaRPr lang="en-US" sz="2400" dirty="0"/>
          </a:p>
          <a:p>
            <a:pPr marL="0" indent="0">
              <a:buNone/>
            </a:pPr>
            <a:r>
              <a:rPr lang="en-US" sz="2400" dirty="0" smtClean="0"/>
              <a:t>The most common example of this would be when the a child has already received PE within the past 12 months, or when a pregnant woman has already received PE during this pregnancy.  </a:t>
            </a:r>
          </a:p>
          <a:p>
            <a:pPr marL="0" lvl="0" indent="0">
              <a:buNone/>
            </a:pPr>
            <a:endParaRPr lang="en-US" sz="2400" dirty="0"/>
          </a:p>
          <a:p>
            <a:pPr marL="0" lvl="0" indent="0">
              <a:buNone/>
            </a:pPr>
            <a:endParaRPr lang="en-US" sz="2000" b="1" dirty="0"/>
          </a:p>
        </p:txBody>
      </p:sp>
    </p:spTree>
    <p:extLst>
      <p:ext uri="{BB962C8B-B14F-4D97-AF65-F5344CB8AC3E}">
        <p14:creationId xmlns:p14="http://schemas.microsoft.com/office/powerpoint/2010/main" val="25794482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0"/>
            <a:ext cx="7315200" cy="3429001"/>
          </a:xfrm>
        </p:spPr>
        <p:txBody>
          <a:bodyPr>
            <a:normAutofit fontScale="77500" lnSpcReduction="20000"/>
          </a:bodyPr>
          <a:lstStyle/>
          <a:p>
            <a:r>
              <a:rPr lang="en-US" dirty="0"/>
              <a:t>Lesson 1:   Goals of PE</a:t>
            </a:r>
          </a:p>
          <a:p>
            <a:r>
              <a:rPr lang="en-US" dirty="0"/>
              <a:t>Lesson 2:   General Eligibility Requirements</a:t>
            </a:r>
          </a:p>
          <a:p>
            <a:r>
              <a:rPr lang="en-US" dirty="0"/>
              <a:t>Lesson 3:   PE PW Policies</a:t>
            </a:r>
          </a:p>
          <a:p>
            <a:r>
              <a:rPr lang="en-US" dirty="0"/>
              <a:t>Lesson 4:   PE Children Policies</a:t>
            </a:r>
          </a:p>
          <a:p>
            <a:r>
              <a:rPr lang="en-US" dirty="0"/>
              <a:t>Lesson 5:   Potential PE Outcomes</a:t>
            </a:r>
          </a:p>
          <a:p>
            <a:r>
              <a:rPr lang="en-US" dirty="0"/>
              <a:t>Lesson 6:   Medical Benefits</a:t>
            </a:r>
          </a:p>
          <a:p>
            <a:r>
              <a:rPr lang="en-US" b="1" dirty="0"/>
              <a:t>Lesson 7:   KanCare</a:t>
            </a:r>
          </a:p>
          <a:p>
            <a:r>
              <a:rPr lang="en-US" dirty="0"/>
              <a:t>Lesson 8:   Potential KanCare Outcomes</a:t>
            </a:r>
          </a:p>
          <a:p>
            <a:r>
              <a:rPr lang="en-US" dirty="0"/>
              <a:t>Lesson 9:   PE Tool </a:t>
            </a:r>
          </a:p>
          <a:p>
            <a:r>
              <a:rPr lang="en-US" dirty="0"/>
              <a:t>Lesson 10: Scenarios</a:t>
            </a:r>
          </a:p>
        </p:txBody>
      </p:sp>
      <p:sp>
        <p:nvSpPr>
          <p:cNvPr id="4" name="Slide Number Placeholder 3"/>
          <p:cNvSpPr>
            <a:spLocks noGrp="1"/>
          </p:cNvSpPr>
          <p:nvPr>
            <p:ph type="sldNum" sz="quarter" idx="12"/>
          </p:nvPr>
        </p:nvSpPr>
        <p:spPr/>
        <p:txBody>
          <a:bodyPr/>
          <a:lstStyle/>
          <a:p>
            <a:fld id="{908B7E1D-52E2-4F04-9DFE-B1650792F521}" type="slidenum">
              <a:rPr lang="en-US" smtClean="0"/>
              <a:pPr/>
              <a:t>85</a:t>
            </a:fld>
            <a:endParaRPr lang="en-US" dirty="0"/>
          </a:p>
        </p:txBody>
      </p:sp>
    </p:spTree>
    <p:extLst>
      <p:ext uri="{BB962C8B-B14F-4D97-AF65-F5344CB8AC3E}">
        <p14:creationId xmlns:p14="http://schemas.microsoft.com/office/powerpoint/2010/main" val="3392564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19200"/>
            <a:ext cx="3397213" cy="5090532"/>
          </a:xfrm>
          <a:prstGeom prst="rect">
            <a:avLst/>
          </a:prstGeom>
        </p:spPr>
      </p:pic>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533400"/>
            <a:ext cx="7315200" cy="5334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7: KanCare &gt; Defined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86</a:t>
            </a:fld>
            <a:endParaRPr lang="en-US"/>
          </a:p>
        </p:txBody>
      </p:sp>
      <p:sp>
        <p:nvSpPr>
          <p:cNvPr id="6" name="Content Placeholder 7"/>
          <p:cNvSpPr txBox="1">
            <a:spLocks/>
          </p:cNvSpPr>
          <p:nvPr/>
        </p:nvSpPr>
        <p:spPr>
          <a:xfrm>
            <a:off x="3505200" y="1295400"/>
            <a:ext cx="5410200" cy="4648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KanCare is the program through which the State of Kansas administers Medicaid and CHIP. </a:t>
            </a:r>
            <a:endParaRPr lang="en-US" sz="2400" dirty="0" smtClean="0"/>
          </a:p>
          <a:p>
            <a:pPr marL="0" indent="0">
              <a:buNone/>
            </a:pPr>
            <a:r>
              <a:rPr lang="en-US" sz="2400" dirty="0" smtClean="0"/>
              <a:t>Kansas has contracts with three managed care organizations (MCOs) to coordinate health care for nearly all Medicaid beneficiaries.  </a:t>
            </a:r>
          </a:p>
          <a:p>
            <a:pPr marL="0" indent="0">
              <a:buNone/>
            </a:pPr>
            <a:r>
              <a:rPr lang="en-US" sz="2400" dirty="0" smtClean="0"/>
              <a:t>The three MCOs are:  </a:t>
            </a:r>
          </a:p>
          <a:p>
            <a:r>
              <a:rPr lang="en-US" sz="2400" dirty="0" smtClean="0"/>
              <a:t>Amerigroup of Kansas </a:t>
            </a:r>
          </a:p>
          <a:p>
            <a:r>
              <a:rPr lang="en-US" sz="2400" dirty="0" smtClean="0"/>
              <a:t>Sunflower State Health Plan </a:t>
            </a:r>
          </a:p>
          <a:p>
            <a:r>
              <a:rPr lang="en-US" sz="2400" dirty="0" smtClean="0"/>
              <a:t>UnitedHealthcare Community Plan of Kansas</a:t>
            </a:r>
            <a:endParaRPr lang="en-US" sz="2400" dirty="0"/>
          </a:p>
          <a:p>
            <a:pPr marL="0" indent="0">
              <a:buNone/>
            </a:pPr>
            <a:endParaRPr lang="en-US" sz="2400" dirty="0" smtClean="0"/>
          </a:p>
        </p:txBody>
      </p:sp>
      <p:pic>
        <p:nvPicPr>
          <p:cNvPr id="1026" name="Picture 2" descr="KanCare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55" y="4800600"/>
            <a:ext cx="224790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20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252870"/>
            <a:ext cx="3397213" cy="5090532"/>
          </a:xfrm>
          <a:prstGeom prst="rect">
            <a:avLst/>
          </a:prstGeom>
        </p:spPr>
      </p:pic>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533400"/>
            <a:ext cx="7315200" cy="5334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7: KanCare &gt; Defined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87</a:t>
            </a:fld>
            <a:endParaRPr lang="en-US"/>
          </a:p>
        </p:txBody>
      </p:sp>
      <p:sp>
        <p:nvSpPr>
          <p:cNvPr id="6" name="Content Placeholder 7"/>
          <p:cNvSpPr txBox="1">
            <a:spLocks/>
          </p:cNvSpPr>
          <p:nvPr/>
        </p:nvSpPr>
        <p:spPr>
          <a:xfrm>
            <a:off x="3505200" y="1524000"/>
            <a:ext cx="5410200" cy="4648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a:p>
            <a:pPr marL="0" indent="0">
              <a:buNone/>
            </a:pPr>
            <a:r>
              <a:rPr lang="en-US" sz="2400" dirty="0" smtClean="0"/>
              <a:t>The </a:t>
            </a:r>
            <a:r>
              <a:rPr lang="en-US" sz="2400" dirty="0"/>
              <a:t>goals of the KanCare program are to improve overall health outcomes. The health plans focus on ensuring that consumers receive the preventive services and screenings they need and </a:t>
            </a:r>
            <a:r>
              <a:rPr lang="en-US" sz="2400" dirty="0" smtClean="0"/>
              <a:t>provides ongoing </a:t>
            </a:r>
            <a:r>
              <a:rPr lang="en-US" sz="2400" dirty="0"/>
              <a:t>help with managing chronic conditions.</a:t>
            </a:r>
          </a:p>
        </p:txBody>
      </p:sp>
      <p:pic>
        <p:nvPicPr>
          <p:cNvPr id="8" name="Picture 2" descr="KanCare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55" y="4800600"/>
            <a:ext cx="224790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7431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086600" cy="480692"/>
          </a:xfrm>
        </p:spPr>
        <p:txBody>
          <a:bodyPr/>
          <a:lstStyle/>
          <a:p>
            <a:r>
              <a:rPr lang="en-US" dirty="0" smtClean="0"/>
              <a:t>Presumptive Eligibility: ILT</a:t>
            </a:r>
            <a:endParaRPr lang="en-US" dirty="0"/>
          </a:p>
        </p:txBody>
      </p:sp>
      <p:sp>
        <p:nvSpPr>
          <p:cNvPr id="5" name="Content Placeholder 19"/>
          <p:cNvSpPr txBox="1">
            <a:spLocks/>
          </p:cNvSpPr>
          <p:nvPr/>
        </p:nvSpPr>
        <p:spPr>
          <a:xfrm>
            <a:off x="1600200" y="457200"/>
            <a:ext cx="7086600" cy="6096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7: KanCare &gt; KanCare Medicaid and KanCare CHIP</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88</a:t>
            </a:fld>
            <a:endParaRPr lang="en-US"/>
          </a:p>
        </p:txBody>
      </p:sp>
      <p:sp>
        <p:nvSpPr>
          <p:cNvPr id="6" name="Content Placeholder 7"/>
          <p:cNvSpPr txBox="1">
            <a:spLocks/>
          </p:cNvSpPr>
          <p:nvPr/>
        </p:nvSpPr>
        <p:spPr>
          <a:xfrm>
            <a:off x="152400" y="4038600"/>
            <a:ext cx="8991600" cy="2286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KanCare </a:t>
            </a:r>
            <a:r>
              <a:rPr lang="en-US" sz="2400" dirty="0"/>
              <a:t>Medicaid and </a:t>
            </a:r>
            <a:r>
              <a:rPr lang="en-US" sz="2400" dirty="0" smtClean="0"/>
              <a:t>KanCare </a:t>
            </a:r>
            <a:r>
              <a:rPr lang="en-US" sz="2400" dirty="0"/>
              <a:t>CHIP are medical programs administered by the State of Kansas.  Both programs provide ongoing health insurance benefits for persons that meet the eligibility and income guidelines. </a:t>
            </a:r>
            <a:r>
              <a:rPr lang="en-US" sz="2400" dirty="0" smtClean="0"/>
              <a:t> </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5040" y="1295400"/>
            <a:ext cx="3108960" cy="2743200"/>
          </a:xfrm>
          <a:prstGeom prst="rect">
            <a:avLst/>
          </a:prstGeom>
        </p:spPr>
      </p:pic>
    </p:spTree>
    <p:extLst>
      <p:ext uri="{BB962C8B-B14F-4D97-AF65-F5344CB8AC3E}">
        <p14:creationId xmlns:p14="http://schemas.microsoft.com/office/powerpoint/2010/main" val="4618356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7: KanCare &gt; KanCare Medicaid and KanCare CHIP</a:t>
            </a:r>
          </a:p>
        </p:txBody>
      </p:sp>
      <p:sp>
        <p:nvSpPr>
          <p:cNvPr id="3" name="Slide Number Placeholder 2"/>
          <p:cNvSpPr>
            <a:spLocks noGrp="1"/>
          </p:cNvSpPr>
          <p:nvPr>
            <p:ph type="sldNum" sz="quarter" idx="12"/>
          </p:nvPr>
        </p:nvSpPr>
        <p:spPr/>
        <p:txBody>
          <a:bodyPr/>
          <a:lstStyle/>
          <a:p>
            <a:fld id="{908B7E1D-52E2-4F04-9DFE-B1650792F521}" type="slidenum">
              <a:rPr lang="en-US" smtClean="0"/>
              <a:pPr/>
              <a:t>89</a:t>
            </a:fld>
            <a:endParaRPr lang="en-US"/>
          </a:p>
        </p:txBody>
      </p:sp>
      <p:sp>
        <p:nvSpPr>
          <p:cNvPr id="6" name="Content Placeholder 7"/>
          <p:cNvSpPr txBox="1">
            <a:spLocks/>
          </p:cNvSpPr>
          <p:nvPr/>
        </p:nvSpPr>
        <p:spPr>
          <a:xfrm>
            <a:off x="609599" y="1676400"/>
            <a:ext cx="7696201" cy="4038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KanCare CHIP is a program only for children, and has additional eligibility requirements.  The child:  </a:t>
            </a:r>
          </a:p>
          <a:p>
            <a:r>
              <a:rPr lang="en-US" sz="2400" dirty="0" smtClean="0"/>
              <a:t>Cannot have comprehensive health insurance, or have voluntarily dropped health insurance in the previous three months. </a:t>
            </a:r>
          </a:p>
          <a:p>
            <a:r>
              <a:rPr lang="en-US" sz="2400" dirty="0" smtClean="0"/>
              <a:t>Cannot have access to state employee health insurance through a parent. </a:t>
            </a:r>
          </a:p>
          <a:p>
            <a:r>
              <a:rPr lang="en-US" sz="2400" dirty="0" smtClean="0"/>
              <a:t>Must not have unpaid premiums from a prior CHIP eligibility period.  </a:t>
            </a:r>
          </a:p>
          <a:p>
            <a:pPr marL="0" lvl="0" indent="0">
              <a:buNone/>
            </a:pPr>
            <a:endParaRPr lang="en-US" sz="2400" dirty="0"/>
          </a:p>
          <a:p>
            <a:pPr marL="0" lvl="0" indent="0">
              <a:buNone/>
            </a:pPr>
            <a:endParaRPr lang="en-US" sz="2000" b="1" dirty="0"/>
          </a:p>
        </p:txBody>
      </p:sp>
    </p:spTree>
    <p:extLst>
      <p:ext uri="{BB962C8B-B14F-4D97-AF65-F5344CB8AC3E}">
        <p14:creationId xmlns:p14="http://schemas.microsoft.com/office/powerpoint/2010/main" val="1425368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 &gt; PE Process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9</a:t>
            </a:fld>
            <a:endParaRPr lang="en-US"/>
          </a:p>
        </p:txBody>
      </p:sp>
      <p:graphicFrame>
        <p:nvGraphicFramePr>
          <p:cNvPr id="2" name="Diagram 1"/>
          <p:cNvGraphicFramePr/>
          <p:nvPr>
            <p:extLst>
              <p:ext uri="{D42A27DB-BD31-4B8C-83A1-F6EECF244321}">
                <p14:modId xmlns:p14="http://schemas.microsoft.com/office/powerpoint/2010/main" val="2144027264"/>
              </p:ext>
            </p:extLst>
          </p:nvPr>
        </p:nvGraphicFramePr>
        <p:xfrm>
          <a:off x="1600200" y="2057400"/>
          <a:ext cx="5791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9462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7: KanCare &gt; KanCare Medicaid and KanCare CHIP</a:t>
            </a:r>
          </a:p>
        </p:txBody>
      </p:sp>
      <p:sp>
        <p:nvSpPr>
          <p:cNvPr id="3" name="Slide Number Placeholder 2"/>
          <p:cNvSpPr>
            <a:spLocks noGrp="1"/>
          </p:cNvSpPr>
          <p:nvPr>
            <p:ph type="sldNum" sz="quarter" idx="12"/>
          </p:nvPr>
        </p:nvSpPr>
        <p:spPr/>
        <p:txBody>
          <a:bodyPr/>
          <a:lstStyle/>
          <a:p>
            <a:fld id="{908B7E1D-52E2-4F04-9DFE-B1650792F521}" type="slidenum">
              <a:rPr lang="en-US" smtClean="0"/>
              <a:pPr/>
              <a:t>90</a:t>
            </a:fld>
            <a:endParaRPr lang="en-US"/>
          </a:p>
        </p:txBody>
      </p:sp>
      <p:sp>
        <p:nvSpPr>
          <p:cNvPr id="6" name="Content Placeholder 7"/>
          <p:cNvSpPr txBox="1">
            <a:spLocks/>
          </p:cNvSpPr>
          <p:nvPr/>
        </p:nvSpPr>
        <p:spPr>
          <a:xfrm>
            <a:off x="609599" y="2438400"/>
            <a:ext cx="7696201" cy="4038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These additional eligibility rules will be evaluated by the eligibility staff when processing the KanCare application.  </a:t>
            </a:r>
            <a:endParaRPr lang="en-US" sz="2400" dirty="0"/>
          </a:p>
          <a:p>
            <a:pPr marL="0" lvl="0" indent="0">
              <a:buNone/>
            </a:pPr>
            <a:endParaRPr lang="en-US" sz="2000" b="1" dirty="0"/>
          </a:p>
        </p:txBody>
      </p:sp>
    </p:spTree>
    <p:extLst>
      <p:ext uri="{BB962C8B-B14F-4D97-AF65-F5344CB8AC3E}">
        <p14:creationId xmlns:p14="http://schemas.microsoft.com/office/powerpoint/2010/main" val="6588210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7: KanCare &gt; Summary </a:t>
            </a:r>
            <a:endParaRPr lang="en-US" sz="1600" dirty="0"/>
          </a:p>
        </p:txBody>
      </p:sp>
      <p:sp>
        <p:nvSpPr>
          <p:cNvPr id="3" name="Content Placeholder 2"/>
          <p:cNvSpPr>
            <a:spLocks noGrp="1"/>
          </p:cNvSpPr>
          <p:nvPr>
            <p:ph idx="1"/>
          </p:nvPr>
        </p:nvSpPr>
        <p:spPr>
          <a:xfrm>
            <a:off x="152400" y="1447800"/>
            <a:ext cx="6477000" cy="4419600"/>
          </a:xfrm>
        </p:spPr>
        <p:txBody>
          <a:bodyPr>
            <a:normAutofit/>
          </a:bodyPr>
          <a:lstStyle/>
          <a:p>
            <a:pPr marL="0" indent="0">
              <a:buNone/>
            </a:pPr>
            <a:r>
              <a:rPr lang="en-US" sz="2600" dirty="0" smtClean="0"/>
              <a:t>That concludes our lesson on KanCare. In this lesson, we discussed: </a:t>
            </a:r>
          </a:p>
          <a:p>
            <a:pPr lvl="1">
              <a:buFont typeface="Arial" pitchFamily="34" charset="0"/>
              <a:buChar char="•"/>
            </a:pPr>
            <a:r>
              <a:rPr lang="en-US" sz="2600" dirty="0" smtClean="0"/>
              <a:t>KanCare</a:t>
            </a:r>
          </a:p>
          <a:p>
            <a:pPr lvl="1">
              <a:buFont typeface="Arial" pitchFamily="34" charset="0"/>
              <a:buChar char="•"/>
            </a:pPr>
            <a:r>
              <a:rPr lang="en-US" sz="2600" dirty="0" smtClean="0"/>
              <a:t>KanCare Medicaid</a:t>
            </a:r>
          </a:p>
          <a:p>
            <a:pPr lvl="1">
              <a:buFont typeface="Arial" pitchFamily="34" charset="0"/>
              <a:buChar char="•"/>
            </a:pPr>
            <a:r>
              <a:rPr lang="en-US" sz="2600" dirty="0" smtClean="0"/>
              <a:t>KanCare Chip</a:t>
            </a:r>
          </a:p>
          <a:p>
            <a:pPr lvl="1">
              <a:buFont typeface="Arial" pitchFamily="34" charset="0"/>
              <a:buChar char="•"/>
            </a:pPr>
            <a:endParaRPr lang="en-US" sz="2600" dirty="0"/>
          </a:p>
          <a:p>
            <a:pPr marL="57150" indent="0">
              <a:buNone/>
            </a:pPr>
            <a:r>
              <a:rPr lang="en-US" sz="2600" dirty="0" smtClean="0"/>
              <a:t>We will address the possible outcomes of a KanCare application in our last lesson. </a:t>
            </a:r>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91</a:t>
            </a:fld>
            <a:endParaRPr lang="en-US"/>
          </a:p>
        </p:txBody>
      </p:sp>
    </p:spTree>
    <p:extLst>
      <p:ext uri="{BB962C8B-B14F-4D97-AF65-F5344CB8AC3E}">
        <p14:creationId xmlns:p14="http://schemas.microsoft.com/office/powerpoint/2010/main" val="31013211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0"/>
            <a:ext cx="7315200" cy="3429001"/>
          </a:xfrm>
        </p:spPr>
        <p:txBody>
          <a:bodyPr>
            <a:normAutofit fontScale="77500" lnSpcReduction="20000"/>
          </a:bodyPr>
          <a:lstStyle/>
          <a:p>
            <a:r>
              <a:rPr lang="en-US" dirty="0"/>
              <a:t>Lesson 1:   Goals of PE</a:t>
            </a:r>
          </a:p>
          <a:p>
            <a:r>
              <a:rPr lang="en-US" dirty="0"/>
              <a:t>Lesson 2:   General Eligibility Requirements</a:t>
            </a:r>
          </a:p>
          <a:p>
            <a:r>
              <a:rPr lang="en-US" dirty="0"/>
              <a:t>Lesson 3:   PE PW Policies</a:t>
            </a:r>
          </a:p>
          <a:p>
            <a:r>
              <a:rPr lang="en-US" dirty="0"/>
              <a:t>Lesson 4:   PE Children Policies</a:t>
            </a:r>
          </a:p>
          <a:p>
            <a:r>
              <a:rPr lang="en-US" dirty="0"/>
              <a:t>Lesson 5:   Potential PE Outcomes</a:t>
            </a:r>
          </a:p>
          <a:p>
            <a:r>
              <a:rPr lang="en-US" dirty="0"/>
              <a:t>Lesson 6:   Medical Benefits</a:t>
            </a:r>
          </a:p>
          <a:p>
            <a:r>
              <a:rPr lang="en-US" dirty="0"/>
              <a:t>Lesson 7:   KanCare</a:t>
            </a:r>
          </a:p>
          <a:p>
            <a:r>
              <a:rPr lang="en-US" b="1" dirty="0"/>
              <a:t>Lesson 8:   Potential KanCare Outcomes</a:t>
            </a:r>
          </a:p>
          <a:p>
            <a:r>
              <a:rPr lang="en-US" dirty="0"/>
              <a:t>Lesson 9:   PE Tool </a:t>
            </a:r>
          </a:p>
          <a:p>
            <a:r>
              <a:rPr lang="en-US" dirty="0"/>
              <a:t>Lesson 10: Scenarios</a:t>
            </a:r>
          </a:p>
        </p:txBody>
      </p:sp>
      <p:sp>
        <p:nvSpPr>
          <p:cNvPr id="4" name="Slide Number Placeholder 3"/>
          <p:cNvSpPr>
            <a:spLocks noGrp="1"/>
          </p:cNvSpPr>
          <p:nvPr>
            <p:ph type="sldNum" sz="quarter" idx="12"/>
          </p:nvPr>
        </p:nvSpPr>
        <p:spPr/>
        <p:txBody>
          <a:bodyPr/>
          <a:lstStyle/>
          <a:p>
            <a:fld id="{908B7E1D-52E2-4F04-9DFE-B1650792F521}" type="slidenum">
              <a:rPr lang="en-US" smtClean="0"/>
              <a:pPr/>
              <a:t>92</a:t>
            </a:fld>
            <a:endParaRPr lang="en-US" dirty="0"/>
          </a:p>
        </p:txBody>
      </p:sp>
    </p:spTree>
    <p:extLst>
      <p:ext uri="{BB962C8B-B14F-4D97-AF65-F5344CB8AC3E}">
        <p14:creationId xmlns:p14="http://schemas.microsoft.com/office/powerpoint/2010/main" val="22085512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93</a:t>
            </a:fld>
            <a:endParaRPr lang="en-US"/>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8: Potential KanCare Outcomes &gt; Application Process</a:t>
            </a:r>
            <a:endParaRPr lang="en-US" sz="1800" dirty="0"/>
          </a:p>
        </p:txBody>
      </p:sp>
      <p:sp>
        <p:nvSpPr>
          <p:cNvPr id="3" name="Content Placeholder 2"/>
          <p:cNvSpPr>
            <a:spLocks noGrp="1"/>
          </p:cNvSpPr>
          <p:nvPr>
            <p:ph idx="1"/>
          </p:nvPr>
        </p:nvSpPr>
        <p:spPr>
          <a:xfrm>
            <a:off x="1219200" y="1524000"/>
            <a:ext cx="6477000" cy="4343399"/>
          </a:xfrm>
        </p:spPr>
        <p:txBody>
          <a:bodyPr>
            <a:normAutofit fontScale="85000" lnSpcReduction="20000"/>
          </a:bodyPr>
          <a:lstStyle/>
          <a:p>
            <a:r>
              <a:rPr lang="en-US" dirty="0" smtClean="0"/>
              <a:t>Once the Clearinghouse receives the KanCare application, it will be registered and then screened by an Eligibility Worker. </a:t>
            </a:r>
            <a:br>
              <a:rPr lang="en-US" dirty="0" smtClean="0"/>
            </a:br>
            <a:r>
              <a:rPr lang="en-US" dirty="0" smtClean="0"/>
              <a:t> </a:t>
            </a:r>
          </a:p>
          <a:p>
            <a:r>
              <a:rPr lang="en-US" dirty="0" smtClean="0"/>
              <a:t>If the Eligibility Worker identifies that additional verifications are needed, a letter will be sent to the applicant, giving them 10 days to provide the information.  </a:t>
            </a:r>
            <a:br>
              <a:rPr lang="en-US" dirty="0" smtClean="0"/>
            </a:br>
            <a:endParaRPr lang="en-US" dirty="0" smtClean="0"/>
          </a:p>
          <a:p>
            <a:r>
              <a:rPr lang="en-US" dirty="0" smtClean="0"/>
              <a:t>If the applicant has signed a release of information form for the QE, then the QE will receive a copy of this notification.  </a:t>
            </a:r>
            <a:br>
              <a:rPr lang="en-US" dirty="0" smtClean="0"/>
            </a:br>
            <a:endParaRPr lang="en-US" dirty="0" smtClean="0"/>
          </a:p>
          <a:p>
            <a:r>
              <a:rPr lang="en-US" dirty="0" smtClean="0"/>
              <a:t>QE staff shall assist the applicant in obtaining and submitting the requested verification.   </a:t>
            </a:r>
            <a:endParaRPr lang="en-US" dirty="0"/>
          </a:p>
        </p:txBody>
      </p:sp>
    </p:spTree>
    <p:extLst>
      <p:ext uri="{BB962C8B-B14F-4D97-AF65-F5344CB8AC3E}">
        <p14:creationId xmlns:p14="http://schemas.microsoft.com/office/powerpoint/2010/main" val="274006657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94</a:t>
            </a:fld>
            <a:endParaRPr lang="en-US"/>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8: Potential KanCare Outcomes &gt; Approval, Denial, Partials</a:t>
            </a:r>
            <a:endParaRPr lang="en-US" sz="1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07934687"/>
              </p:ext>
            </p:extLst>
          </p:nvPr>
        </p:nvGraphicFramePr>
        <p:xfrm>
          <a:off x="914400" y="2209800"/>
          <a:ext cx="7239000" cy="2316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533400" y="1219201"/>
            <a:ext cx="8001000" cy="914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There are three potential outcomes of a KanCare application.  These outcomes are:</a:t>
            </a:r>
            <a:endParaRPr lang="en-US" sz="2400" dirty="0"/>
          </a:p>
        </p:txBody>
      </p:sp>
      <p:sp>
        <p:nvSpPr>
          <p:cNvPr id="8" name="Content Placeholder 2"/>
          <p:cNvSpPr txBox="1">
            <a:spLocks/>
          </p:cNvSpPr>
          <p:nvPr/>
        </p:nvSpPr>
        <p:spPr>
          <a:xfrm>
            <a:off x="544033" y="5029200"/>
            <a:ext cx="8001000" cy="91439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Again, if the QE has submitted the Release of Information, they will be notified of the outcome of the KanCare application.  </a:t>
            </a:r>
            <a:endParaRPr lang="en-US" sz="2400" dirty="0"/>
          </a:p>
        </p:txBody>
      </p:sp>
    </p:spTree>
    <p:extLst>
      <p:ext uri="{BB962C8B-B14F-4D97-AF65-F5344CB8AC3E}">
        <p14:creationId xmlns:p14="http://schemas.microsoft.com/office/powerpoint/2010/main" val="3009796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95</a:t>
            </a:fld>
            <a:endParaRPr lang="en-US"/>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8: Potential KanCare Outcomes &gt; Denials And The FFM </a:t>
            </a:r>
            <a:endParaRPr lang="en-US" sz="1800" dirty="0"/>
          </a:p>
        </p:txBody>
      </p:sp>
      <p:sp>
        <p:nvSpPr>
          <p:cNvPr id="3" name="Content Placeholder 2"/>
          <p:cNvSpPr>
            <a:spLocks noGrp="1"/>
          </p:cNvSpPr>
          <p:nvPr>
            <p:ph idx="1"/>
          </p:nvPr>
        </p:nvSpPr>
        <p:spPr>
          <a:xfrm>
            <a:off x="1219200" y="2133599"/>
            <a:ext cx="6477000" cy="3352801"/>
          </a:xfrm>
        </p:spPr>
        <p:txBody>
          <a:bodyPr>
            <a:normAutofit/>
          </a:bodyPr>
          <a:lstStyle/>
          <a:p>
            <a:pPr marL="0" indent="0">
              <a:buNone/>
            </a:pPr>
            <a:r>
              <a:rPr lang="en-US" dirty="0" smtClean="0"/>
              <a:t>Applications for individuals who do not  qualify for KanCare, are automatically sent to the Federally Facilitated Marketplace (FFM). </a:t>
            </a:r>
          </a:p>
          <a:p>
            <a:pPr marL="0" indent="0">
              <a:buNone/>
            </a:pPr>
            <a:r>
              <a:rPr lang="en-US" dirty="0" smtClean="0"/>
              <a:t>At the FFM, they will receive a determination for the Insurance Affordability Program.</a:t>
            </a:r>
            <a:endParaRPr lang="en-US" dirty="0"/>
          </a:p>
        </p:txBody>
      </p:sp>
    </p:spTree>
    <p:extLst>
      <p:ext uri="{BB962C8B-B14F-4D97-AF65-F5344CB8AC3E}">
        <p14:creationId xmlns:p14="http://schemas.microsoft.com/office/powerpoint/2010/main" val="10269539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96</a:t>
            </a:fld>
            <a:endParaRPr lang="en-US"/>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8: Potential KanCare Outcomes &gt; Denials And The FFM </a:t>
            </a:r>
            <a:endParaRPr lang="en-US" sz="1800" dirty="0"/>
          </a:p>
        </p:txBody>
      </p:sp>
      <p:sp>
        <p:nvSpPr>
          <p:cNvPr id="3" name="Content Placeholder 2"/>
          <p:cNvSpPr>
            <a:spLocks noGrp="1"/>
          </p:cNvSpPr>
          <p:nvPr>
            <p:ph idx="1"/>
          </p:nvPr>
        </p:nvSpPr>
        <p:spPr>
          <a:xfrm>
            <a:off x="1295400" y="1524000"/>
            <a:ext cx="6477000" cy="3962400"/>
          </a:xfrm>
        </p:spPr>
        <p:txBody>
          <a:bodyPr>
            <a:normAutofit/>
          </a:bodyPr>
          <a:lstStyle/>
          <a:p>
            <a:pPr marL="0" indent="0" defTabSz="931774">
              <a:buNone/>
              <a:defRPr/>
            </a:pPr>
            <a:r>
              <a:rPr lang="en-US" sz="2400" dirty="0"/>
              <a:t>If a consumer chooses, he or she may request a MAGI Medically Needy Spenddown from the state in place of receiving assistance through the </a:t>
            </a:r>
            <a:r>
              <a:rPr lang="en-US" sz="2400" dirty="0" smtClean="0"/>
              <a:t>FFM.</a:t>
            </a:r>
          </a:p>
          <a:p>
            <a:pPr marL="0" indent="0" defTabSz="931774">
              <a:buNone/>
              <a:defRPr/>
            </a:pPr>
            <a:endParaRPr lang="en-US" sz="2400" dirty="0"/>
          </a:p>
          <a:p>
            <a:pPr marL="0" indent="0" defTabSz="931774">
              <a:buNone/>
              <a:defRPr/>
            </a:pPr>
            <a:r>
              <a:rPr lang="en-US" sz="2400" dirty="0"/>
              <a:t>Since the </a:t>
            </a:r>
            <a:r>
              <a:rPr lang="en-US" sz="2400" dirty="0" smtClean="0"/>
              <a:t>FFM </a:t>
            </a:r>
            <a:r>
              <a:rPr lang="en-US" sz="2400" dirty="0"/>
              <a:t>will only provide insurance moving forward, it may be that these requests will mostly occur when a consumer requires prior medical coverage</a:t>
            </a:r>
            <a:r>
              <a:rPr lang="en-US" dirty="0"/>
              <a:t>.</a:t>
            </a:r>
          </a:p>
          <a:p>
            <a:pPr marL="0" indent="0">
              <a:buNone/>
            </a:pPr>
            <a:endParaRPr lang="en-US" dirty="0"/>
          </a:p>
        </p:txBody>
      </p:sp>
    </p:spTree>
    <p:extLst>
      <p:ext uri="{BB962C8B-B14F-4D97-AF65-F5344CB8AC3E}">
        <p14:creationId xmlns:p14="http://schemas.microsoft.com/office/powerpoint/2010/main" val="20994015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8: Potential KanCare Outcomes &gt; Summary </a:t>
            </a:r>
            <a:endParaRPr lang="en-US" sz="1600" dirty="0"/>
          </a:p>
        </p:txBody>
      </p:sp>
      <p:sp>
        <p:nvSpPr>
          <p:cNvPr id="3" name="Content Placeholder 2"/>
          <p:cNvSpPr>
            <a:spLocks noGrp="1"/>
          </p:cNvSpPr>
          <p:nvPr>
            <p:ph idx="1"/>
          </p:nvPr>
        </p:nvSpPr>
        <p:spPr>
          <a:xfrm>
            <a:off x="304800" y="1447800"/>
            <a:ext cx="5943600" cy="4572000"/>
          </a:xfrm>
        </p:spPr>
        <p:txBody>
          <a:bodyPr>
            <a:noAutofit/>
          </a:bodyPr>
          <a:lstStyle/>
          <a:p>
            <a:pPr marL="0" indent="0">
              <a:buNone/>
            </a:pPr>
            <a:r>
              <a:rPr lang="en-US" sz="2400" dirty="0" smtClean="0"/>
              <a:t>As with PE, there </a:t>
            </a:r>
            <a:r>
              <a:rPr lang="en-US" sz="2400" dirty="0"/>
              <a:t>are three potential outcomes of </a:t>
            </a:r>
            <a:r>
              <a:rPr lang="en-US" sz="2400" dirty="0" smtClean="0"/>
              <a:t>a KanCare application.  </a:t>
            </a:r>
            <a:r>
              <a:rPr lang="en-US" sz="2400" dirty="0"/>
              <a:t>These are:</a:t>
            </a:r>
          </a:p>
          <a:p>
            <a:pPr lvl="1">
              <a:buFont typeface="Arial" pitchFamily="34" charset="0"/>
              <a:buChar char="•"/>
            </a:pPr>
            <a:r>
              <a:rPr lang="en-US" dirty="0"/>
              <a:t>Approval</a:t>
            </a:r>
          </a:p>
          <a:p>
            <a:pPr lvl="1">
              <a:buFont typeface="Arial" pitchFamily="34" charset="0"/>
              <a:buChar char="•"/>
            </a:pPr>
            <a:r>
              <a:rPr lang="en-US" dirty="0"/>
              <a:t>Denial</a:t>
            </a:r>
          </a:p>
          <a:p>
            <a:pPr lvl="1">
              <a:buFont typeface="Arial" pitchFamily="34" charset="0"/>
              <a:buChar char="•"/>
            </a:pPr>
            <a:r>
              <a:rPr lang="en-US" dirty="0"/>
              <a:t>Partial Approval/Partial </a:t>
            </a:r>
            <a:r>
              <a:rPr lang="en-US" dirty="0" smtClean="0"/>
              <a:t>Denial</a:t>
            </a:r>
          </a:p>
          <a:p>
            <a:pPr marL="57150" indent="0">
              <a:buNone/>
            </a:pPr>
            <a:r>
              <a:rPr lang="en-US" sz="2400" dirty="0" smtClean="0"/>
              <a:t/>
            </a:r>
            <a:br>
              <a:rPr lang="en-US" sz="2400" dirty="0" smtClean="0"/>
            </a:br>
            <a:r>
              <a:rPr lang="en-US" sz="2400" dirty="0" smtClean="0"/>
              <a:t>In addition to this, we also learned about the KanCare application process and that denied KanCare applications are automatically sent to the Federally Facilitated Marketplace (FFM).  </a:t>
            </a:r>
          </a:p>
        </p:txBody>
      </p:sp>
      <p:sp>
        <p:nvSpPr>
          <p:cNvPr id="4" name="Slide Number Placeholder 3"/>
          <p:cNvSpPr>
            <a:spLocks noGrp="1"/>
          </p:cNvSpPr>
          <p:nvPr>
            <p:ph type="sldNum" sz="quarter" idx="12"/>
          </p:nvPr>
        </p:nvSpPr>
        <p:spPr/>
        <p:txBody>
          <a:bodyPr/>
          <a:lstStyle/>
          <a:p>
            <a:fld id="{908B7E1D-52E2-4F04-9DFE-B1650792F521}" type="slidenum">
              <a:rPr lang="en-US" smtClean="0"/>
              <a:pPr/>
              <a:t>97</a:t>
            </a:fld>
            <a:endParaRPr lang="en-US"/>
          </a:p>
        </p:txBody>
      </p:sp>
    </p:spTree>
    <p:extLst>
      <p:ext uri="{BB962C8B-B14F-4D97-AF65-F5344CB8AC3E}">
        <p14:creationId xmlns:p14="http://schemas.microsoft.com/office/powerpoint/2010/main" val="12258324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0"/>
            <a:ext cx="7315200" cy="3429001"/>
          </a:xfrm>
        </p:spPr>
        <p:txBody>
          <a:bodyPr>
            <a:normAutofit fontScale="77500" lnSpcReduction="20000"/>
          </a:bodyPr>
          <a:lstStyle/>
          <a:p>
            <a:r>
              <a:rPr lang="en-US" dirty="0"/>
              <a:t>Lesson 1:   Goals of PE</a:t>
            </a:r>
          </a:p>
          <a:p>
            <a:r>
              <a:rPr lang="en-US" dirty="0"/>
              <a:t>Lesson 2:   General Eligibility Requirements</a:t>
            </a:r>
          </a:p>
          <a:p>
            <a:r>
              <a:rPr lang="en-US" dirty="0"/>
              <a:t>Lesson 3:   PE PW Policies</a:t>
            </a:r>
          </a:p>
          <a:p>
            <a:r>
              <a:rPr lang="en-US" dirty="0"/>
              <a:t>Lesson 4:   PE Children Policies</a:t>
            </a:r>
          </a:p>
          <a:p>
            <a:r>
              <a:rPr lang="en-US" dirty="0"/>
              <a:t>Lesson 5:   Potential PE Outcomes</a:t>
            </a:r>
          </a:p>
          <a:p>
            <a:r>
              <a:rPr lang="en-US" dirty="0"/>
              <a:t>Lesson 6:   Medical Benefits</a:t>
            </a:r>
          </a:p>
          <a:p>
            <a:r>
              <a:rPr lang="en-US" dirty="0"/>
              <a:t>Lesson 7:   KanCare</a:t>
            </a:r>
          </a:p>
          <a:p>
            <a:r>
              <a:rPr lang="en-US" dirty="0"/>
              <a:t>Lesson 8:   Potential KanCare Outcomes</a:t>
            </a:r>
          </a:p>
          <a:p>
            <a:r>
              <a:rPr lang="en-US" b="1" dirty="0"/>
              <a:t>Lesson 9:   PE Tool </a:t>
            </a:r>
          </a:p>
          <a:p>
            <a:r>
              <a:rPr lang="en-US" dirty="0"/>
              <a:t>Lesson 10: Scenarios</a:t>
            </a:r>
          </a:p>
        </p:txBody>
      </p:sp>
      <p:sp>
        <p:nvSpPr>
          <p:cNvPr id="4" name="Slide Number Placeholder 3"/>
          <p:cNvSpPr>
            <a:spLocks noGrp="1"/>
          </p:cNvSpPr>
          <p:nvPr>
            <p:ph type="sldNum" sz="quarter" idx="12"/>
          </p:nvPr>
        </p:nvSpPr>
        <p:spPr/>
        <p:txBody>
          <a:bodyPr/>
          <a:lstStyle/>
          <a:p>
            <a:fld id="{908B7E1D-52E2-4F04-9DFE-B1650792F521}" type="slidenum">
              <a:rPr lang="en-US" smtClean="0"/>
              <a:pPr/>
              <a:t>98</a:t>
            </a:fld>
            <a:endParaRPr lang="en-US" dirty="0"/>
          </a:p>
        </p:txBody>
      </p:sp>
    </p:spTree>
    <p:extLst>
      <p:ext uri="{BB962C8B-B14F-4D97-AF65-F5344CB8AC3E}">
        <p14:creationId xmlns:p14="http://schemas.microsoft.com/office/powerpoint/2010/main" val="12806305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99</a:t>
            </a:fld>
            <a:endParaRPr lang="en-US"/>
          </a:p>
        </p:txBody>
      </p:sp>
      <p:sp>
        <p:nvSpPr>
          <p:cNvPr id="4" name="Title 3"/>
          <p:cNvSpPr>
            <a:spLocks noGrp="1"/>
          </p:cNvSpPr>
          <p:nvPr>
            <p:ph type="title"/>
          </p:nvPr>
        </p:nvSpPr>
        <p:spPr/>
        <p:txBody>
          <a:bodyPr/>
          <a:lstStyle/>
          <a:p>
            <a:r>
              <a:rPr lang="en-US" dirty="0" smtClean="0"/>
              <a:t>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9: PE Tool </a:t>
            </a:r>
            <a:endParaRPr lang="en-US" sz="1800" dirty="0"/>
          </a:p>
        </p:txBody>
      </p:sp>
      <p:sp>
        <p:nvSpPr>
          <p:cNvPr id="3" name="Content Placeholder 2"/>
          <p:cNvSpPr>
            <a:spLocks noGrp="1"/>
          </p:cNvSpPr>
          <p:nvPr>
            <p:ph idx="1"/>
          </p:nvPr>
        </p:nvSpPr>
        <p:spPr>
          <a:xfrm>
            <a:off x="1245604" y="1219200"/>
            <a:ext cx="6477000" cy="1371600"/>
          </a:xfrm>
        </p:spPr>
        <p:txBody>
          <a:bodyPr>
            <a:normAutofit/>
          </a:bodyPr>
          <a:lstStyle/>
          <a:p>
            <a:pPr marL="0" indent="0" defTabSz="931774">
              <a:buNone/>
              <a:defRPr/>
            </a:pPr>
            <a:r>
              <a:rPr lang="en-US" sz="2400" dirty="0" smtClean="0"/>
              <a:t>The </a:t>
            </a:r>
            <a:r>
              <a:rPr lang="en-US" sz="2400" dirty="0"/>
              <a:t>Presumptive Eligibility (PE) Tool is a web-based application.  It is accessed via a URL or link on the Internet.</a:t>
            </a:r>
          </a:p>
          <a:p>
            <a:pPr marL="0" indent="0">
              <a:buNone/>
            </a:pP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38400"/>
            <a:ext cx="5303520" cy="2499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1242060" y="4785076"/>
            <a:ext cx="64770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1774">
              <a:buFont typeface="Arial" pitchFamily="34" charset="0"/>
              <a:buNone/>
              <a:defRPr/>
            </a:pPr>
            <a:r>
              <a:rPr lang="en-US" sz="2400" dirty="0" smtClean="0"/>
              <a:t>We will now access a separate training document to learn all about the PE Tool.  </a:t>
            </a:r>
          </a:p>
          <a:p>
            <a:pPr marL="0" indent="0">
              <a:buFont typeface="Arial" pitchFamily="34" charset="0"/>
              <a:buNone/>
            </a:pPr>
            <a:endParaRPr lang="en-US" dirty="0"/>
          </a:p>
        </p:txBody>
      </p:sp>
    </p:spTree>
    <p:extLst>
      <p:ext uri="{BB962C8B-B14F-4D97-AF65-F5344CB8AC3E}">
        <p14:creationId xmlns:p14="http://schemas.microsoft.com/office/powerpoint/2010/main" val="2492123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EES">
      <a:dk1>
        <a:sysClr val="windowText" lastClr="000000"/>
      </a:dk1>
      <a:lt1>
        <a:sysClr val="window" lastClr="FFFFFF"/>
      </a:lt1>
      <a:dk2>
        <a:srgbClr val="002266"/>
      </a:dk2>
      <a:lt2>
        <a:srgbClr val="FFFFFF"/>
      </a:lt2>
      <a:accent1>
        <a:srgbClr val="B8CEFF"/>
      </a:accent1>
      <a:accent2>
        <a:srgbClr val="FF0000"/>
      </a:accent2>
      <a:accent3>
        <a:srgbClr val="4A7EBB"/>
      </a:accent3>
      <a:accent4>
        <a:srgbClr val="002569"/>
      </a:accent4>
      <a:accent5>
        <a:srgbClr val="F1AD02"/>
      </a:accent5>
      <a:accent6>
        <a:srgbClr val="00194D"/>
      </a:accent6>
      <a:hlink>
        <a:srgbClr val="002569"/>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65228B5867E142AAD4FAD89329406D" ma:contentTypeVersion="2" ma:contentTypeDescription="Create a new document." ma:contentTypeScope="" ma:versionID="2ac13020b1e0b4e274bf64483d34bd83">
  <xsd:schema xmlns:xsd="http://www.w3.org/2001/XMLSchema" xmlns:xs="http://www.w3.org/2001/XMLSchema" xmlns:p="http://schemas.microsoft.com/office/2006/metadata/properties" xmlns:ns2="http://schemas.microsoft.com/sharepoint/v3/fields" targetNamespace="http://schemas.microsoft.com/office/2006/metadata/properties" ma:root="true" ma:fieldsID="66a3ee767f26348ff65248085c503716"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574A44-641E-4BE0-BA59-73ABA7A36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D646DA-2C67-4501-BD98-458790918525}">
  <ds:schemaRefs>
    <ds:schemaRef ds:uri="http://schemas.microsoft.com/sharepoint/v3/fields"/>
    <ds:schemaRef ds:uri="http://www.w3.org/XML/1998/namespace"/>
    <ds:schemaRef ds:uri="http://schemas.microsoft.com/office/infopath/2007/PartnerControl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1AA4E4E2-E7BC-4530-8EA2-DDDBE27233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8245</TotalTime>
  <Words>7042</Words>
  <Application>Microsoft Office PowerPoint</Application>
  <PresentationFormat>On-screen Show (4:3)</PresentationFormat>
  <Paragraphs>1143</Paragraphs>
  <Slides>111</Slides>
  <Notes>111</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Office Theme</vt:lpstr>
      <vt:lpstr>Presumptive Eligibility  Instructor Led Training</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lpstr>Presumptive Eligibility: ILT</vt:lpstr>
    </vt:vector>
  </TitlesOfParts>
  <Company>SRS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McVicker</dc:creator>
  <cp:lastModifiedBy>armiller</cp:lastModifiedBy>
  <cp:revision>400</cp:revision>
  <cp:lastPrinted>2015-05-09T14:02:13Z</cp:lastPrinted>
  <dcterms:created xsi:type="dcterms:W3CDTF">2013-04-09T18:46:34Z</dcterms:created>
  <dcterms:modified xsi:type="dcterms:W3CDTF">2015-07-01T23:21:29Z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0x0101008665228B5867E142AAD4FAD89329406D</vt:lpwstr>
  </property>
</Properties>
</file>